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1"/>
  </p:notesMasterIdLst>
  <p:sldIdLst>
    <p:sldId id="256" r:id="rId2"/>
    <p:sldId id="284" r:id="rId3"/>
    <p:sldId id="283" r:id="rId4"/>
    <p:sldId id="273" r:id="rId5"/>
    <p:sldId id="280" r:id="rId6"/>
    <p:sldId id="262" r:id="rId7"/>
    <p:sldId id="285" r:id="rId8"/>
    <p:sldId id="286" r:id="rId9"/>
    <p:sldId id="281" r:id="rId10"/>
    <p:sldId id="288" r:id="rId11"/>
    <p:sldId id="282" r:id="rId12"/>
    <p:sldId id="287" r:id="rId13"/>
    <p:sldId id="278" r:id="rId14"/>
    <p:sldId id="279" r:id="rId15"/>
    <p:sldId id="267" r:id="rId16"/>
    <p:sldId id="263" r:id="rId17"/>
    <p:sldId id="265" r:id="rId18"/>
    <p:sldId id="276" r:id="rId19"/>
    <p:sldId id="259" r:id="rId20"/>
    <p:sldId id="277" r:id="rId21"/>
    <p:sldId id="264" r:id="rId22"/>
    <p:sldId id="258" r:id="rId23"/>
    <p:sldId id="270" r:id="rId24"/>
    <p:sldId id="269" r:id="rId25"/>
    <p:sldId id="274" r:id="rId26"/>
    <p:sldId id="266" r:id="rId27"/>
    <p:sldId id="268" r:id="rId28"/>
    <p:sldId id="272"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BA0B"/>
    <a:srgbClr val="FEB300"/>
    <a:srgbClr val="F6C90E"/>
    <a:srgbClr val="CA9A19"/>
    <a:srgbClr val="EA9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1" autoAdjust="0"/>
  </p:normalViewPr>
  <p:slideViewPr>
    <p:cSldViewPr>
      <p:cViewPr varScale="1">
        <p:scale>
          <a:sx n="62" d="100"/>
          <a:sy n="62" d="100"/>
        </p:scale>
        <p:origin x="-656" y="-104"/>
      </p:cViewPr>
      <p:guideLst>
        <p:guide orient="horz" pos="2160"/>
        <p:guide pos="2880"/>
      </p:guideLst>
    </p:cSldViewPr>
  </p:slideViewPr>
  <p:outlineViewPr>
    <p:cViewPr>
      <p:scale>
        <a:sx n="33" d="100"/>
        <a:sy n="33" d="100"/>
      </p:scale>
      <p:origin x="1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261950-7949-2C49-8A79-E1DAAC6F3DCC}" type="datetimeFigureOut">
              <a:rPr lang="en-US" smtClean="0"/>
              <a:pPr/>
              <a:t>8/7/13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520FAB-DCE6-1F40-9C0D-2B7B3452DBA3}" type="slidenum">
              <a:rPr lang="en-US" smtClean="0"/>
              <a:pPr/>
              <a:t>‹#›</a:t>
            </a:fld>
            <a:endParaRPr lang="en-US"/>
          </a:p>
        </p:txBody>
      </p:sp>
    </p:spTree>
    <p:extLst>
      <p:ext uri="{BB962C8B-B14F-4D97-AF65-F5344CB8AC3E}">
        <p14:creationId xmlns:p14="http://schemas.microsoft.com/office/powerpoint/2010/main" val="1161774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Lets talk about the differences</a:t>
            </a:r>
            <a:r>
              <a:rPr lang="en-US" baseline="0" dirty="0" smtClean="0"/>
              <a:t> between the two. How does one affect the other and what does this have to do with academic achievement?</a:t>
            </a:r>
          </a:p>
          <a:p>
            <a:pPr marL="171450" indent="-171450">
              <a:buFont typeface="Arial"/>
              <a:buChar char="•"/>
            </a:pPr>
            <a:r>
              <a:rPr lang="en-US" baseline="0" dirty="0" smtClean="0"/>
              <a:t>When two people are having a conversation, they are engaging in discourse (d). Beneath that, there is a different type of discourse (D). D is a bigger type of discourse because this is where meaning, cultural assumptions, and codes are attached.</a:t>
            </a:r>
            <a:endParaRPr lang="en-US" dirty="0"/>
          </a:p>
        </p:txBody>
      </p:sp>
      <p:sp>
        <p:nvSpPr>
          <p:cNvPr id="4" name="Slide Number Placeholder 3"/>
          <p:cNvSpPr>
            <a:spLocks noGrp="1"/>
          </p:cNvSpPr>
          <p:nvPr>
            <p:ph type="sldNum" sz="quarter" idx="10"/>
          </p:nvPr>
        </p:nvSpPr>
        <p:spPr/>
        <p:txBody>
          <a:bodyPr/>
          <a:lstStyle/>
          <a:p>
            <a:fld id="{93520FAB-DCE6-1F40-9C0D-2B7B3452DBA3}" type="slidenum">
              <a:rPr lang="en-US" smtClean="0"/>
              <a:pPr/>
              <a:t>6</a:t>
            </a:fld>
            <a:endParaRPr lang="en-US"/>
          </a:p>
        </p:txBody>
      </p:sp>
    </p:spTree>
    <p:extLst>
      <p:ext uri="{BB962C8B-B14F-4D97-AF65-F5344CB8AC3E}">
        <p14:creationId xmlns:p14="http://schemas.microsoft.com/office/powerpoint/2010/main" val="1730540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Let’s take</a:t>
            </a:r>
            <a:r>
              <a:rPr lang="en-US" baseline="0" dirty="0" smtClean="0"/>
              <a:t> a look at some of the academic language we use. What do these mean?</a:t>
            </a:r>
            <a:endParaRPr lang="en-US" dirty="0" smtClean="0"/>
          </a:p>
          <a:p>
            <a:pPr marL="171450" indent="-171450">
              <a:buFont typeface="Arial"/>
              <a:buChar char="•"/>
            </a:pPr>
            <a:r>
              <a:rPr lang="en-US" dirty="0" smtClean="0"/>
              <a:t>This is not jus</a:t>
            </a:r>
            <a:r>
              <a:rPr lang="en-US" baseline="0" dirty="0" smtClean="0"/>
              <a:t>t about African American students; however, </a:t>
            </a:r>
            <a:r>
              <a:rPr lang="en-US" baseline="0" dirty="0" err="1" smtClean="0"/>
              <a:t>Af</a:t>
            </a:r>
            <a:r>
              <a:rPr lang="en-US" baseline="0" dirty="0" smtClean="0"/>
              <a:t>. Am. Student struggle the most with this. Every student must develop multiple literacies to be able to engage with content. However, many students’ home language aligns with school or academic language.</a:t>
            </a:r>
          </a:p>
          <a:p>
            <a:pPr marL="171450" indent="-171450">
              <a:buFont typeface="Arial"/>
              <a:buChar char="•"/>
            </a:pPr>
            <a:r>
              <a:rPr lang="en-US" baseline="0" dirty="0" smtClean="0"/>
              <a:t>Its no secret and the data shows us that there is a direct co-relation with race, socio-economic status, and educational attainment OR what we refer to as academic achievement</a:t>
            </a:r>
            <a:endParaRPr lang="en-US" dirty="0"/>
          </a:p>
        </p:txBody>
      </p:sp>
      <p:sp>
        <p:nvSpPr>
          <p:cNvPr id="4" name="Slide Number Placeholder 3"/>
          <p:cNvSpPr>
            <a:spLocks noGrp="1"/>
          </p:cNvSpPr>
          <p:nvPr>
            <p:ph type="sldNum" sz="quarter" idx="10"/>
          </p:nvPr>
        </p:nvSpPr>
        <p:spPr/>
        <p:txBody>
          <a:bodyPr/>
          <a:lstStyle/>
          <a:p>
            <a:fld id="{93520FAB-DCE6-1F40-9C0D-2B7B3452DBA3}" type="slidenum">
              <a:rPr lang="en-US" smtClean="0"/>
              <a:pPr/>
              <a:t>12</a:t>
            </a:fld>
            <a:endParaRPr lang="en-US"/>
          </a:p>
        </p:txBody>
      </p:sp>
    </p:spTree>
    <p:extLst>
      <p:ext uri="{BB962C8B-B14F-4D97-AF65-F5344CB8AC3E}">
        <p14:creationId xmlns:p14="http://schemas.microsoft.com/office/powerpoint/2010/main" val="4106515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Explain mean,</a:t>
            </a:r>
            <a:r>
              <a:rPr lang="en-US" baseline="0" dirty="0" smtClean="0"/>
              <a:t> effect size, and standard deviation</a:t>
            </a:r>
            <a:endParaRPr lang="en-US" dirty="0"/>
          </a:p>
        </p:txBody>
      </p:sp>
      <p:sp>
        <p:nvSpPr>
          <p:cNvPr id="4" name="Slide Number Placeholder 3"/>
          <p:cNvSpPr>
            <a:spLocks noGrp="1"/>
          </p:cNvSpPr>
          <p:nvPr>
            <p:ph type="sldNum" sz="quarter" idx="10"/>
          </p:nvPr>
        </p:nvSpPr>
        <p:spPr/>
        <p:txBody>
          <a:bodyPr/>
          <a:lstStyle/>
          <a:p>
            <a:fld id="{93520FAB-DCE6-1F40-9C0D-2B7B3452DBA3}" type="slidenum">
              <a:rPr lang="en-US" smtClean="0"/>
              <a:pPr/>
              <a:t>15</a:t>
            </a:fld>
            <a:endParaRPr lang="en-US"/>
          </a:p>
        </p:txBody>
      </p:sp>
    </p:spTree>
    <p:extLst>
      <p:ext uri="{BB962C8B-B14F-4D97-AF65-F5344CB8AC3E}">
        <p14:creationId xmlns:p14="http://schemas.microsoft.com/office/powerpoint/2010/main" val="1086123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Bridget Texts</a:t>
            </a:r>
          </a:p>
          <a:p>
            <a:pPr marL="628650" lvl="1" indent="-171450">
              <a:buFont typeface="Arial"/>
              <a:buChar char="•"/>
            </a:pPr>
            <a:r>
              <a:rPr lang="en-US" dirty="0" smtClean="0"/>
              <a:t>Discuss options</a:t>
            </a:r>
            <a:r>
              <a:rPr lang="en-US" baseline="0" dirty="0" smtClean="0"/>
              <a:t> of using articles about chemical warfare in apartheid South Africa and how chemistry (science) was used for a bad purpose. Use that to highlight the good purposes of science.</a:t>
            </a:r>
          </a:p>
          <a:p>
            <a:pPr marL="171450" lvl="0" indent="-171450">
              <a:buFont typeface="Arial"/>
              <a:buChar char="•"/>
            </a:pPr>
            <a:r>
              <a:rPr lang="en-US" baseline="0" dirty="0" smtClean="0"/>
              <a:t>Concept Maps</a:t>
            </a:r>
          </a:p>
          <a:p>
            <a:pPr marL="628650" lvl="1" indent="-171450">
              <a:buFont typeface="Arial"/>
              <a:buChar char="•"/>
            </a:pPr>
            <a:r>
              <a:rPr lang="en-US" baseline="0" dirty="0" smtClean="0"/>
              <a:t>Talk about usage of concept maps to talk about theme, words, vocab. Use example of love how examples of love is shown in Romeo and Juliet as compared to Beloved</a:t>
            </a:r>
          </a:p>
          <a:p>
            <a:pPr marL="171450" lvl="0"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fld id="{93520FAB-DCE6-1F40-9C0D-2B7B3452DBA3}" type="slidenum">
              <a:rPr lang="en-US" smtClean="0"/>
              <a:pPr/>
              <a:t>17</a:t>
            </a:fld>
            <a:endParaRPr lang="en-US"/>
          </a:p>
        </p:txBody>
      </p:sp>
    </p:spTree>
    <p:extLst>
      <p:ext uri="{BB962C8B-B14F-4D97-AF65-F5344CB8AC3E}">
        <p14:creationId xmlns:p14="http://schemas.microsoft.com/office/powerpoint/2010/main" val="3013435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What are some of the things</a:t>
            </a:r>
            <a:r>
              <a:rPr lang="en-US" baseline="0" dirty="0" smtClean="0"/>
              <a:t> that you have come to expect as being appropriate social behavior when students are in school?</a:t>
            </a:r>
          </a:p>
          <a:p>
            <a:pPr marL="171450" indent="-171450">
              <a:buFont typeface="Arial"/>
              <a:buChar char="•"/>
            </a:pPr>
            <a:r>
              <a:rPr lang="en-US" baseline="0" dirty="0" smtClean="0"/>
              <a:t>Turn and talk to your neighbor</a:t>
            </a:r>
          </a:p>
          <a:p>
            <a:pPr marL="171450" indent="-171450">
              <a:buFont typeface="Arial"/>
              <a:buChar char="•"/>
            </a:pPr>
            <a:r>
              <a:rPr lang="en-US" baseline="0" dirty="0" smtClean="0"/>
              <a:t>Have those or should those be taught?</a:t>
            </a:r>
            <a:endParaRPr lang="en-US" dirty="0"/>
          </a:p>
        </p:txBody>
      </p:sp>
      <p:sp>
        <p:nvSpPr>
          <p:cNvPr id="4" name="Slide Number Placeholder 3"/>
          <p:cNvSpPr>
            <a:spLocks noGrp="1"/>
          </p:cNvSpPr>
          <p:nvPr>
            <p:ph type="sldNum" sz="quarter" idx="10"/>
          </p:nvPr>
        </p:nvSpPr>
        <p:spPr/>
        <p:txBody>
          <a:bodyPr/>
          <a:lstStyle/>
          <a:p>
            <a:fld id="{93520FAB-DCE6-1F40-9C0D-2B7B3452DBA3}" type="slidenum">
              <a:rPr lang="en-US" smtClean="0"/>
              <a:pPr/>
              <a:t>22</a:t>
            </a:fld>
            <a:endParaRPr lang="en-US"/>
          </a:p>
        </p:txBody>
      </p:sp>
    </p:spTree>
    <p:extLst>
      <p:ext uri="{BB962C8B-B14F-4D97-AF65-F5344CB8AC3E}">
        <p14:creationId xmlns:p14="http://schemas.microsoft.com/office/powerpoint/2010/main" val="2137448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Use example about girlfriend</a:t>
            </a:r>
            <a:r>
              <a:rPr lang="en-US" baseline="0" dirty="0" smtClean="0"/>
              <a:t> from Boston</a:t>
            </a:r>
            <a:endParaRPr lang="en-US" dirty="0"/>
          </a:p>
        </p:txBody>
      </p:sp>
      <p:sp>
        <p:nvSpPr>
          <p:cNvPr id="4" name="Slide Number Placeholder 3"/>
          <p:cNvSpPr>
            <a:spLocks noGrp="1"/>
          </p:cNvSpPr>
          <p:nvPr>
            <p:ph type="sldNum" sz="quarter" idx="10"/>
          </p:nvPr>
        </p:nvSpPr>
        <p:spPr/>
        <p:txBody>
          <a:bodyPr/>
          <a:lstStyle/>
          <a:p>
            <a:fld id="{93520FAB-DCE6-1F40-9C0D-2B7B3452DBA3}" type="slidenum">
              <a:rPr lang="en-US" smtClean="0"/>
              <a:pPr/>
              <a:t>24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Competent is the very minimum</a:t>
            </a:r>
            <a:r>
              <a:rPr lang="en-US" baseline="0" dirty="0" smtClean="0"/>
              <a:t> set of knowledge and skills one could have about a topic or area</a:t>
            </a:r>
          </a:p>
          <a:p>
            <a:pPr marL="171450" indent="-171450">
              <a:buFont typeface="Arial"/>
              <a:buChar char="•"/>
            </a:pPr>
            <a:r>
              <a:rPr lang="en-US" baseline="0" dirty="0" smtClean="0"/>
              <a:t>Refer to Move Cards</a:t>
            </a:r>
            <a:endParaRPr lang="en-US" dirty="0"/>
          </a:p>
        </p:txBody>
      </p:sp>
      <p:sp>
        <p:nvSpPr>
          <p:cNvPr id="4" name="Slide Number Placeholder 3"/>
          <p:cNvSpPr>
            <a:spLocks noGrp="1"/>
          </p:cNvSpPr>
          <p:nvPr>
            <p:ph type="sldNum" sz="quarter" idx="10"/>
          </p:nvPr>
        </p:nvSpPr>
        <p:spPr/>
        <p:txBody>
          <a:bodyPr/>
          <a:lstStyle/>
          <a:p>
            <a:fld id="{93520FAB-DCE6-1F40-9C0D-2B7B3452DBA3}" type="slidenum">
              <a:rPr lang="en-US" smtClean="0"/>
              <a:pPr/>
              <a:t>26</a:t>
            </a:fld>
            <a:endParaRPr lang="en-US"/>
          </a:p>
        </p:txBody>
      </p:sp>
    </p:spTree>
    <p:extLst>
      <p:ext uri="{BB962C8B-B14F-4D97-AF65-F5344CB8AC3E}">
        <p14:creationId xmlns:p14="http://schemas.microsoft.com/office/powerpoint/2010/main" val="3002588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8EE6530-8192-42FA-A888-16ECDDDDE428}" type="datetimeFigureOut">
              <a:rPr lang="en-US" smtClean="0"/>
              <a:pPr/>
              <a:t>8/7/13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0F3C7DF-3176-428E-8BE2-A2B5EC8BFEDD}"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EE6530-8192-42FA-A888-16ECDDDDE428}" type="datetimeFigureOut">
              <a:rPr lang="en-US" smtClean="0"/>
              <a:pPr/>
              <a:t>8/7/13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F3C7DF-3176-428E-8BE2-A2B5EC8BFE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EE6530-8192-42FA-A888-16ECDDDDE428}" type="datetimeFigureOut">
              <a:rPr lang="en-US" smtClean="0"/>
              <a:pPr/>
              <a:t>8/7/13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F3C7DF-3176-428E-8BE2-A2B5EC8BFE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EE6530-8192-42FA-A888-16ECDDDDE428}" type="datetimeFigureOut">
              <a:rPr lang="en-US" smtClean="0"/>
              <a:pPr/>
              <a:t>8/7/13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F3C7DF-3176-428E-8BE2-A2B5EC8BFE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8EE6530-8192-42FA-A888-16ECDDDDE428}" type="datetimeFigureOut">
              <a:rPr lang="en-US" smtClean="0"/>
              <a:pPr/>
              <a:t>8/7/13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0F3C7DF-3176-428E-8BE2-A2B5EC8BFEDD}"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EE6530-8192-42FA-A888-16ECDDDDE428}" type="datetimeFigureOut">
              <a:rPr lang="en-US" smtClean="0"/>
              <a:pPr/>
              <a:t>8/7/13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0F3C7DF-3176-428E-8BE2-A2B5EC8BFEDD}"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EE6530-8192-42FA-A888-16ECDDDDE428}" type="datetimeFigureOut">
              <a:rPr lang="en-US" smtClean="0"/>
              <a:pPr/>
              <a:t>8/7/13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0F3C7DF-3176-428E-8BE2-A2B5EC8BFE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8EE6530-8192-42FA-A888-16ECDDDDE428}" type="datetimeFigureOut">
              <a:rPr lang="en-US" smtClean="0"/>
              <a:pPr/>
              <a:t>8/7/13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0F3C7DF-3176-428E-8BE2-A2B5EC8BFEDD}"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EE6530-8192-42FA-A888-16ECDDDDE428}" type="datetimeFigureOut">
              <a:rPr lang="en-US" smtClean="0"/>
              <a:pPr/>
              <a:t>8/7/13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0F3C7DF-3176-428E-8BE2-A2B5EC8BFE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8EE6530-8192-42FA-A888-16ECDDDDE428}" type="datetimeFigureOut">
              <a:rPr lang="en-US" smtClean="0"/>
              <a:pPr/>
              <a:t>8/7/13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0F3C7DF-3176-428E-8BE2-A2B5EC8BFEDD}"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8EE6530-8192-42FA-A888-16ECDDDDE428}" type="datetimeFigureOut">
              <a:rPr lang="en-US" smtClean="0"/>
              <a:pPr/>
              <a:t>8/7/13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0F3C7DF-3176-428E-8BE2-A2B5EC8BFEDD}"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8EE6530-8192-42FA-A888-16ECDDDDE428}" type="datetimeFigureOut">
              <a:rPr lang="en-US" smtClean="0"/>
              <a:pPr/>
              <a:t>8/7/13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0F3C7DF-3176-428E-8BE2-A2B5EC8BFEDD}"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X1cYS6aGstU"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3" Type="http://schemas.openxmlformats.org/officeDocument/2006/relationships/hyperlink" Target="http://goo.gl/luSUK" TargetMode="External"/><Relationship Id="rId4" Type="http://schemas.openxmlformats.org/officeDocument/2006/relationships/hyperlink" Target="http://youtu.be/4vQ7wQ80Aik?t=1m" TargetMode="External"/><Relationship Id="rId5" Type="http://schemas.openxmlformats.org/officeDocument/2006/relationships/hyperlink" Target="http://youtu.be/ekltAFvycSk?t=2m20s" TargetMode="External"/><Relationship Id="rId1" Type="http://schemas.openxmlformats.org/officeDocument/2006/relationships/slideLayout" Target="../slideLayouts/slideLayout2.xml"/><Relationship Id="rId2" Type="http://schemas.openxmlformats.org/officeDocument/2006/relationships/hyperlink" Target="http://goo.gl/5FE1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J4sKiGkzKJ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Intervention Strategies</a:t>
            </a:r>
            <a:endParaRPr lang="en-US" dirty="0"/>
          </a:p>
        </p:txBody>
      </p:sp>
      <p:sp>
        <p:nvSpPr>
          <p:cNvPr id="3" name="Subtitle 2"/>
          <p:cNvSpPr>
            <a:spLocks noGrp="1"/>
          </p:cNvSpPr>
          <p:nvPr>
            <p:ph type="subTitle" idx="1"/>
          </p:nvPr>
        </p:nvSpPr>
        <p:spPr/>
        <p:txBody>
          <a:bodyPr/>
          <a:lstStyle/>
          <a:p>
            <a:r>
              <a:rPr lang="en-US" dirty="0" smtClean="0"/>
              <a:t>Managing Student Discourse and Academic Language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vs. Home Language</a:t>
            </a:r>
            <a:endParaRPr lang="en-US" dirty="0"/>
          </a:p>
        </p:txBody>
      </p:sp>
      <p:sp>
        <p:nvSpPr>
          <p:cNvPr id="3" name="Content Placeholder 2"/>
          <p:cNvSpPr>
            <a:spLocks noGrp="1"/>
          </p:cNvSpPr>
          <p:nvPr>
            <p:ph idx="1"/>
          </p:nvPr>
        </p:nvSpPr>
        <p:spPr/>
        <p:txBody>
          <a:bodyPr/>
          <a:lstStyle/>
          <a:p>
            <a:r>
              <a:rPr lang="en-US" dirty="0" smtClean="0"/>
              <a:t>Contextual understanding</a:t>
            </a:r>
          </a:p>
          <a:p>
            <a:pPr lvl="1"/>
            <a:r>
              <a:rPr lang="en-US" dirty="0" smtClean="0"/>
              <a:t>What provides context?</a:t>
            </a:r>
          </a:p>
          <a:p>
            <a:pPr lvl="2"/>
            <a:r>
              <a:rPr lang="en-US" dirty="0" smtClean="0"/>
              <a:t>John is always </a:t>
            </a:r>
            <a:r>
              <a:rPr lang="en-US" dirty="0" smtClean="0">
                <a:solidFill>
                  <a:srgbClr val="FFFF00"/>
                </a:solidFill>
              </a:rPr>
              <a:t>caking</a:t>
            </a:r>
            <a:r>
              <a:rPr lang="en-US" dirty="0" smtClean="0"/>
              <a:t> with his girlfriend!</a:t>
            </a:r>
          </a:p>
          <a:p>
            <a:pPr lvl="2"/>
            <a:r>
              <a:rPr lang="en-US" dirty="0" smtClean="0">
                <a:solidFill>
                  <a:srgbClr val="FFFF00"/>
                </a:solidFill>
              </a:rPr>
              <a:t>Low key</a:t>
            </a:r>
            <a:r>
              <a:rPr lang="en-US" dirty="0" smtClean="0"/>
              <a:t>, the new J’s are on sale at Foot Locker.</a:t>
            </a:r>
          </a:p>
          <a:p>
            <a:pPr lvl="2"/>
            <a:r>
              <a:rPr lang="en-US" dirty="0" smtClean="0"/>
              <a:t>What’s up Jay, </a:t>
            </a:r>
            <a:r>
              <a:rPr lang="en-US" dirty="0" smtClean="0">
                <a:solidFill>
                  <a:srgbClr val="FFFF00"/>
                </a:solidFill>
              </a:rPr>
              <a:t>what’s good</a:t>
            </a:r>
            <a:r>
              <a:rPr lang="en-US" dirty="0" smtClean="0"/>
              <a:t>?</a:t>
            </a:r>
          </a:p>
          <a:p>
            <a:pPr lvl="2"/>
            <a:r>
              <a:rPr lang="en-US" dirty="0" smtClean="0"/>
              <a:t>Low key, </a:t>
            </a:r>
            <a:r>
              <a:rPr lang="en-US" dirty="0"/>
              <a:t>i</a:t>
            </a:r>
            <a:r>
              <a:rPr lang="en-US" dirty="0" smtClean="0"/>
              <a:t>f I get up in class and the sub is </a:t>
            </a:r>
            <a:r>
              <a:rPr lang="en-US" dirty="0" err="1" smtClean="0"/>
              <a:t>trippin</a:t>
            </a:r>
            <a:r>
              <a:rPr lang="en-US" dirty="0" smtClean="0">
                <a:solidFill>
                  <a:srgbClr val="FFFF00"/>
                </a:solidFill>
              </a:rPr>
              <a:t>, it’s a wrap</a:t>
            </a:r>
            <a:r>
              <a:rPr lang="en-US" dirty="0" smtClean="0"/>
              <a:t>! </a:t>
            </a:r>
            <a:r>
              <a:rPr lang="en-US" dirty="0" err="1" smtClean="0"/>
              <a:t>Imma</a:t>
            </a:r>
            <a:r>
              <a:rPr lang="en-US" dirty="0" smtClean="0"/>
              <a:t> be on ten!</a:t>
            </a:r>
          </a:p>
          <a:p>
            <a:pPr lvl="2"/>
            <a:r>
              <a:rPr lang="en-US" dirty="0" smtClean="0"/>
              <a:t>Stop </a:t>
            </a:r>
            <a:r>
              <a:rPr lang="en-US" dirty="0" err="1" smtClean="0"/>
              <a:t>tryin</a:t>
            </a:r>
            <a:r>
              <a:rPr lang="en-US" dirty="0" smtClean="0"/>
              <a:t>’ to front on my </a:t>
            </a:r>
            <a:r>
              <a:rPr lang="en-US" dirty="0" smtClean="0">
                <a:solidFill>
                  <a:srgbClr val="FFFF00"/>
                </a:solidFill>
              </a:rPr>
              <a:t>swag</a:t>
            </a:r>
            <a:r>
              <a:rPr lang="en-US" dirty="0" smtClean="0"/>
              <a:t>…you know I’m fresh!</a:t>
            </a:r>
          </a:p>
          <a:p>
            <a:pPr marL="411480" lvl="1" indent="0">
              <a:buNone/>
            </a:pPr>
            <a:endParaRPr lang="en-US" dirty="0" smtClean="0"/>
          </a:p>
          <a:p>
            <a:pPr lvl="1"/>
            <a:endParaRPr lang="en-US" dirty="0"/>
          </a:p>
        </p:txBody>
      </p:sp>
    </p:spTree>
    <p:extLst>
      <p:ext uri="{BB962C8B-B14F-4D97-AF65-F5344CB8AC3E}">
        <p14:creationId xmlns:p14="http://schemas.microsoft.com/office/powerpoint/2010/main" val="320032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vs. Home Language</a:t>
            </a:r>
            <a:endParaRPr lang="en-US" dirty="0"/>
          </a:p>
        </p:txBody>
      </p:sp>
      <p:sp>
        <p:nvSpPr>
          <p:cNvPr id="3" name="Content Placeholder 2"/>
          <p:cNvSpPr>
            <a:spLocks noGrp="1"/>
          </p:cNvSpPr>
          <p:nvPr>
            <p:ph idx="1"/>
          </p:nvPr>
        </p:nvSpPr>
        <p:spPr>
          <a:xfrm>
            <a:off x="457200" y="1752600"/>
            <a:ext cx="8229600" cy="4526280"/>
          </a:xfrm>
        </p:spPr>
        <p:txBody>
          <a:bodyPr>
            <a:normAutofit lnSpcReduction="10000"/>
          </a:bodyPr>
          <a:lstStyle/>
          <a:p>
            <a:r>
              <a:rPr lang="en-US" dirty="0" smtClean="0"/>
              <a:t>Define the following words, topics, or phrases:</a:t>
            </a:r>
          </a:p>
          <a:p>
            <a:pPr lvl="1"/>
            <a:r>
              <a:rPr lang="en-US" dirty="0" smtClean="0">
                <a:solidFill>
                  <a:schemeClr val="tx2">
                    <a:lumMod val="90000"/>
                  </a:schemeClr>
                </a:solidFill>
              </a:rPr>
              <a:t>Cake – To kiss or smooch </a:t>
            </a:r>
            <a:r>
              <a:rPr lang="en-US" dirty="0" smtClean="0">
                <a:solidFill>
                  <a:schemeClr val="tx2">
                    <a:lumMod val="90000"/>
                  </a:schemeClr>
                </a:solidFill>
                <a:sym typeface="Wingdings" pitchFamily="2" charset="2"/>
              </a:rPr>
              <a:t></a:t>
            </a:r>
            <a:endParaRPr lang="en-US" dirty="0" smtClean="0">
              <a:solidFill>
                <a:schemeClr val="tx2">
                  <a:lumMod val="90000"/>
                </a:schemeClr>
              </a:solidFill>
            </a:endParaRPr>
          </a:p>
          <a:p>
            <a:pPr lvl="1"/>
            <a:r>
              <a:rPr lang="en-US" dirty="0" smtClean="0">
                <a:solidFill>
                  <a:schemeClr val="tx2">
                    <a:lumMod val="90000"/>
                  </a:schemeClr>
                </a:solidFill>
              </a:rPr>
              <a:t>“Low Key” – A fact that is unbeknownst to many</a:t>
            </a:r>
          </a:p>
          <a:p>
            <a:pPr lvl="1"/>
            <a:r>
              <a:rPr lang="en-US" dirty="0" smtClean="0">
                <a:solidFill>
                  <a:schemeClr val="tx2">
                    <a:lumMod val="90000"/>
                  </a:schemeClr>
                </a:solidFill>
              </a:rPr>
              <a:t>“What’s good?” – How are you doing?</a:t>
            </a:r>
          </a:p>
          <a:p>
            <a:pPr lvl="1"/>
            <a:r>
              <a:rPr lang="en-US" dirty="0" smtClean="0">
                <a:solidFill>
                  <a:schemeClr val="tx2">
                    <a:lumMod val="90000"/>
                  </a:schemeClr>
                </a:solidFill>
              </a:rPr>
              <a:t>“It’s a wrap” – Its over (usually referring to someone being upset with something and they don’t want to deal with it any more)</a:t>
            </a:r>
          </a:p>
          <a:p>
            <a:pPr lvl="1"/>
            <a:r>
              <a:rPr lang="en-US" dirty="0" smtClean="0">
                <a:solidFill>
                  <a:schemeClr val="tx2">
                    <a:lumMod val="90000"/>
                  </a:schemeClr>
                </a:solidFill>
              </a:rPr>
              <a:t>Swag or Swagger – Panache, style, or flair</a:t>
            </a:r>
          </a:p>
          <a:p>
            <a:pPr lvl="1"/>
            <a:r>
              <a:rPr lang="en-US" dirty="0" smtClean="0">
                <a:solidFill>
                  <a:schemeClr val="tx2">
                    <a:lumMod val="90000"/>
                  </a:schemeClr>
                </a:solidFill>
              </a:rPr>
              <a:t>I’m on ten – A person that gets upset about something immediately</a:t>
            </a:r>
          </a:p>
          <a:p>
            <a:pPr lvl="1"/>
            <a:endParaRPr lang="en-US" dirty="0"/>
          </a:p>
        </p:txBody>
      </p:sp>
    </p:spTree>
    <p:extLst>
      <p:ext uri="{BB962C8B-B14F-4D97-AF65-F5344CB8AC3E}">
        <p14:creationId xmlns:p14="http://schemas.microsoft.com/office/powerpoint/2010/main" val="2444825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vs. Home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Define the following words, topics, or phrases:</a:t>
            </a:r>
          </a:p>
          <a:p>
            <a:pPr lvl="1"/>
            <a:r>
              <a:rPr lang="en-US" dirty="0" smtClean="0">
                <a:solidFill>
                  <a:schemeClr val="tx2">
                    <a:lumMod val="90000"/>
                  </a:schemeClr>
                </a:solidFill>
              </a:rPr>
              <a:t>Precipitate</a:t>
            </a:r>
          </a:p>
          <a:p>
            <a:pPr lvl="1"/>
            <a:r>
              <a:rPr lang="en-US" dirty="0" smtClean="0">
                <a:solidFill>
                  <a:schemeClr val="tx2">
                    <a:lumMod val="90000"/>
                  </a:schemeClr>
                </a:solidFill>
              </a:rPr>
              <a:t>Regatta</a:t>
            </a:r>
          </a:p>
          <a:p>
            <a:pPr lvl="1"/>
            <a:r>
              <a:rPr lang="en-US" dirty="0" smtClean="0">
                <a:solidFill>
                  <a:schemeClr val="tx2">
                    <a:lumMod val="90000"/>
                  </a:schemeClr>
                </a:solidFill>
              </a:rPr>
              <a:t>Juxtapose</a:t>
            </a:r>
          </a:p>
          <a:p>
            <a:pPr lvl="1"/>
            <a:r>
              <a:rPr lang="en-US" dirty="0" smtClean="0">
                <a:solidFill>
                  <a:schemeClr val="tx2">
                    <a:lumMod val="90000"/>
                  </a:schemeClr>
                </a:solidFill>
              </a:rPr>
              <a:t>Infer</a:t>
            </a:r>
          </a:p>
          <a:p>
            <a:pPr lvl="1"/>
            <a:r>
              <a:rPr lang="en-US" dirty="0" smtClean="0">
                <a:solidFill>
                  <a:schemeClr val="tx2">
                    <a:lumMod val="90000"/>
                  </a:schemeClr>
                </a:solidFill>
              </a:rPr>
              <a:t>Please provide your hypothesis</a:t>
            </a:r>
          </a:p>
          <a:p>
            <a:pPr lvl="1"/>
            <a:r>
              <a:rPr lang="en-US" dirty="0" smtClean="0">
                <a:solidFill>
                  <a:schemeClr val="tx2">
                    <a:lumMod val="90000"/>
                  </a:schemeClr>
                </a:solidFill>
              </a:rPr>
              <a:t>Analyze or Analysis</a:t>
            </a:r>
          </a:p>
          <a:p>
            <a:pPr lvl="1"/>
            <a:r>
              <a:rPr lang="en-US" dirty="0" smtClean="0">
                <a:solidFill>
                  <a:schemeClr val="tx2">
                    <a:lumMod val="90000"/>
                  </a:schemeClr>
                </a:solidFill>
              </a:rPr>
              <a:t>Literal vs. figurative</a:t>
            </a:r>
          </a:p>
          <a:p>
            <a:pPr lvl="1"/>
            <a:r>
              <a:rPr lang="en-US" dirty="0" smtClean="0">
                <a:solidFill>
                  <a:schemeClr val="tx2">
                    <a:lumMod val="90000"/>
                  </a:schemeClr>
                </a:solidFill>
              </a:rPr>
              <a:t>Process (verb)</a:t>
            </a:r>
          </a:p>
          <a:p>
            <a:pPr lvl="1"/>
            <a:r>
              <a:rPr lang="en-US" dirty="0" smtClean="0">
                <a:solidFill>
                  <a:schemeClr val="tx2">
                    <a:lumMod val="90000"/>
                  </a:schemeClr>
                </a:solidFill>
              </a:rPr>
              <a:t>Think out loud</a:t>
            </a:r>
          </a:p>
          <a:p>
            <a:pPr marL="411480" lvl="1" indent="0">
              <a:buNone/>
            </a:pPr>
            <a:endParaRPr lang="en-US" dirty="0"/>
          </a:p>
        </p:txBody>
      </p:sp>
    </p:spTree>
    <p:extLst>
      <p:ext uri="{BB962C8B-B14F-4D97-AF65-F5344CB8AC3E}">
        <p14:creationId xmlns:p14="http://schemas.microsoft.com/office/powerpoint/2010/main" val="18422730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Academic Language</a:t>
            </a:r>
            <a:br>
              <a:rPr lang="en-US" dirty="0" smtClean="0"/>
            </a:br>
            <a:r>
              <a:rPr lang="en-US" dirty="0" smtClean="0"/>
              <a:t>“Go Hard”</a:t>
            </a:r>
            <a:endParaRPr lang="en-US" dirty="0"/>
          </a:p>
        </p:txBody>
      </p:sp>
      <p:pic>
        <p:nvPicPr>
          <p:cNvPr id="4" name="Content Placeholder 3" descr="Go Hard.JPG"/>
          <p:cNvPicPr>
            <a:picLocks noGrp="1" noChangeAspect="1"/>
          </p:cNvPicPr>
          <p:nvPr>
            <p:ph idx="1"/>
          </p:nvPr>
        </p:nvPicPr>
        <p:blipFill>
          <a:blip r:embed="rId2" cstate="print"/>
          <a:stretch>
            <a:fillRect/>
          </a:stretch>
        </p:blipFill>
        <p:spPr>
          <a:xfrm>
            <a:off x="1542067" y="1646238"/>
            <a:ext cx="6059865" cy="3306762"/>
          </a:xfrm>
        </p:spPr>
      </p:pic>
      <p:sp>
        <p:nvSpPr>
          <p:cNvPr id="5" name="TextBox 4"/>
          <p:cNvSpPr txBox="1"/>
          <p:nvPr/>
        </p:nvSpPr>
        <p:spPr>
          <a:xfrm>
            <a:off x="838200" y="5105400"/>
            <a:ext cx="7543800" cy="830997"/>
          </a:xfrm>
          <a:prstGeom prst="rect">
            <a:avLst/>
          </a:prstGeom>
          <a:noFill/>
        </p:spPr>
        <p:txBody>
          <a:bodyPr wrap="square" rtlCol="0">
            <a:spAutoFit/>
          </a:bodyPr>
          <a:lstStyle/>
          <a:p>
            <a:r>
              <a:rPr lang="en-US" sz="2400" dirty="0" smtClean="0"/>
              <a:t>What does this mean?</a:t>
            </a:r>
          </a:p>
          <a:p>
            <a:r>
              <a:rPr lang="en-US" sz="2400" dirty="0" smtClean="0"/>
              <a:t>It this acceptable language? Why or why not?</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Academic Language</a:t>
            </a:r>
            <a:br>
              <a:rPr lang="en-US" dirty="0" smtClean="0"/>
            </a:br>
            <a:r>
              <a:rPr lang="en-US" dirty="0" smtClean="0"/>
              <a:t>“Carpe Diem"</a:t>
            </a:r>
            <a:endParaRPr lang="en-US" dirty="0"/>
          </a:p>
        </p:txBody>
      </p:sp>
      <p:pic>
        <p:nvPicPr>
          <p:cNvPr id="4" name="Content Placeholder 3" descr="Carpe Diem.JPG"/>
          <p:cNvPicPr>
            <a:picLocks noGrp="1" noChangeAspect="1"/>
          </p:cNvPicPr>
          <p:nvPr>
            <p:ph idx="1"/>
          </p:nvPr>
        </p:nvPicPr>
        <p:blipFill>
          <a:blip r:embed="rId2" cstate="print"/>
          <a:stretch>
            <a:fillRect/>
          </a:stretch>
        </p:blipFill>
        <p:spPr>
          <a:xfrm>
            <a:off x="1397000" y="1769269"/>
            <a:ext cx="6350000" cy="3336131"/>
          </a:xfrm>
        </p:spPr>
      </p:pic>
      <p:sp>
        <p:nvSpPr>
          <p:cNvPr id="6" name="TextBox 5"/>
          <p:cNvSpPr txBox="1"/>
          <p:nvPr/>
        </p:nvSpPr>
        <p:spPr>
          <a:xfrm>
            <a:off x="838200" y="5181600"/>
            <a:ext cx="7620000" cy="923330"/>
          </a:xfrm>
          <a:prstGeom prst="rect">
            <a:avLst/>
          </a:prstGeom>
          <a:noFill/>
        </p:spPr>
        <p:txBody>
          <a:bodyPr wrap="square" rtlCol="0">
            <a:spAutoFit/>
          </a:bodyPr>
          <a:lstStyle/>
          <a:p>
            <a:r>
              <a:rPr lang="en-US" dirty="0" smtClean="0"/>
              <a:t>What does </a:t>
            </a:r>
            <a:r>
              <a:rPr lang="en-US" i="1" dirty="0" smtClean="0"/>
              <a:t>this</a:t>
            </a:r>
            <a:r>
              <a:rPr lang="en-US" dirty="0" smtClean="0"/>
              <a:t> mean?</a:t>
            </a:r>
          </a:p>
          <a:p>
            <a:r>
              <a:rPr lang="en-US" dirty="0" smtClean="0"/>
              <a:t>It this acceptable language? Why or why not?</a:t>
            </a:r>
          </a:p>
          <a:p>
            <a:r>
              <a:rPr lang="en-US" dirty="0" smtClean="0"/>
              <a:t>What is the difference from the previous slide?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Case for Building Academic Language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 average students score within the 83</a:t>
            </a:r>
            <a:r>
              <a:rPr lang="en-US" baseline="30000" dirty="0" smtClean="0"/>
              <a:t>rd</a:t>
            </a:r>
            <a:r>
              <a:rPr lang="en-US" dirty="0" smtClean="0"/>
              <a:t> percentile on standardized tests when they receive direct vocabulary instruction. Students who do not receive direct vocabulary instruction score within the 50</a:t>
            </a:r>
            <a:r>
              <a:rPr lang="en-US" baseline="30000" dirty="0" smtClean="0"/>
              <a:t>th</a:t>
            </a:r>
            <a:r>
              <a:rPr lang="en-US" dirty="0" smtClean="0"/>
              <a:t> percentile</a:t>
            </a:r>
          </a:p>
          <a:p>
            <a:endParaRPr lang="en-US" dirty="0" smtClean="0"/>
          </a:p>
          <a:p>
            <a:r>
              <a:rPr lang="en-US" dirty="0" smtClean="0"/>
              <a:t>Instruction that focuses on building academic language in students has a .97 effect size</a:t>
            </a:r>
          </a:p>
          <a:p>
            <a:pPr>
              <a:buNone/>
            </a:pPr>
            <a:r>
              <a:rPr lang="en-US" dirty="0" smtClean="0"/>
              <a:t>	</a:t>
            </a:r>
          </a:p>
          <a:p>
            <a:pPr>
              <a:buNone/>
            </a:pPr>
            <a:r>
              <a:rPr lang="en-US" i="1" dirty="0" smtClean="0"/>
              <a:t>(</a:t>
            </a:r>
            <a:r>
              <a:rPr lang="en-US" i="1" dirty="0" err="1" smtClean="0"/>
              <a:t>Marzano</a:t>
            </a:r>
            <a:r>
              <a:rPr lang="en-US" i="1" dirty="0" smtClean="0"/>
              <a:t> &amp; Pickering, 2005)</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Strategies to Increase Academic Discourse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Build Word Walls or Provide Vocab. Lists</a:t>
            </a:r>
          </a:p>
          <a:p>
            <a:pPr lvl="1"/>
            <a:r>
              <a:rPr lang="en-US" dirty="0" smtClean="0"/>
              <a:t>Providing a list of expected and anticipated language to be used in class is the first step in building academic vocabulary and discourse. This should be done across ALL subject areas </a:t>
            </a:r>
            <a:r>
              <a:rPr lang="en-US" b="1" dirty="0" smtClean="0"/>
              <a:t>(Vocab. Lists for each subject areas have been emailed to you).</a:t>
            </a:r>
          </a:p>
          <a:p>
            <a:pPr marL="630936" lvl="2" indent="0">
              <a:buNone/>
            </a:pPr>
            <a:endParaRPr lang="en-US" dirty="0" smtClean="0"/>
          </a:p>
          <a:p>
            <a:pPr lvl="2">
              <a:buNone/>
            </a:pPr>
            <a:endParaRPr lang="en-US" sz="2600" i="1" dirty="0" smtClean="0"/>
          </a:p>
          <a:p>
            <a:pPr lvl="2">
              <a:buNone/>
            </a:pPr>
            <a:r>
              <a:rPr lang="en-US" sz="2600" i="1" dirty="0" smtClean="0"/>
              <a:t>A decontextualized word study should be avoided, because it makes students simply memorize words without giving them a sense of the words’ significance (Tatum 2002)</a:t>
            </a:r>
          </a:p>
          <a:p>
            <a:pPr marL="411480" lvl="1" indent="0">
              <a:buNone/>
            </a:pPr>
            <a:endParaRPr lang="en-US" dirty="0" smtClean="0"/>
          </a:p>
          <a:p>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9854050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Strategies to Increase Academic Discourse</a:t>
            </a:r>
            <a:endParaRPr lang="en-US" sz="4100" dirty="0"/>
          </a:p>
        </p:txBody>
      </p:sp>
      <p:sp>
        <p:nvSpPr>
          <p:cNvPr id="3" name="Content Placeholder 2"/>
          <p:cNvSpPr>
            <a:spLocks noGrp="1"/>
          </p:cNvSpPr>
          <p:nvPr>
            <p:ph idx="1"/>
          </p:nvPr>
        </p:nvSpPr>
        <p:spPr/>
        <p:txBody>
          <a:bodyPr>
            <a:normAutofit fontScale="92500"/>
          </a:bodyPr>
          <a:lstStyle/>
          <a:p>
            <a:r>
              <a:rPr lang="en-US" dirty="0" smtClean="0"/>
              <a:t>Conduct frontloading activities or pre-reading</a:t>
            </a:r>
          </a:p>
          <a:p>
            <a:pPr lvl="1"/>
            <a:r>
              <a:rPr lang="en-US" dirty="0" smtClean="0"/>
              <a:t>Bridge Texts</a:t>
            </a:r>
          </a:p>
          <a:p>
            <a:pPr lvl="2"/>
            <a:r>
              <a:rPr lang="en-US" dirty="0" smtClean="0"/>
              <a:t>Use shorter texts to introduce important or difficult topics or themes</a:t>
            </a:r>
          </a:p>
          <a:p>
            <a:pPr lvl="2"/>
            <a:r>
              <a:rPr lang="en-US" dirty="0" smtClean="0"/>
              <a:t>Use compelling stories or current events</a:t>
            </a:r>
          </a:p>
          <a:p>
            <a:pPr lvl="1"/>
            <a:r>
              <a:rPr lang="en-US" dirty="0" smtClean="0"/>
              <a:t>Use concept maps to increase comprehension of vocab., themes, or concepts.</a:t>
            </a:r>
          </a:p>
          <a:p>
            <a:pPr lvl="1"/>
            <a:r>
              <a:rPr lang="en-US" dirty="0" smtClean="0"/>
              <a:t>Find students’ interests and make materials relevant to their lives. Acknowledge and value their home discourse to get them interested in school discourse.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Competence and Socialization</a:t>
            </a:r>
            <a:endParaRPr lang="en-US" dirty="0"/>
          </a:p>
        </p:txBody>
      </p:sp>
      <p:sp>
        <p:nvSpPr>
          <p:cNvPr id="5" name="Subtitle 4"/>
          <p:cNvSpPr>
            <a:spLocks noGrp="1"/>
          </p:cNvSpPr>
          <p:nvPr>
            <p:ph type="subTitle" idx="1"/>
          </p:nvPr>
        </p:nvSpPr>
        <p:spPr/>
        <p:txBody>
          <a:bodyPr/>
          <a:lstStyle/>
          <a:p>
            <a:r>
              <a:rPr lang="en-US" i="1" dirty="0" smtClean="0"/>
              <a:t>How do outside variables affect students’ access and attainment?</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Competence and Socialization</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To be a successful student, one must demonstrate knowledge of standards for participation as well as knowledge of academic content relevant to the moment </a:t>
            </a:r>
            <a:r>
              <a:rPr lang="en-US" dirty="0" smtClean="0"/>
              <a:t>(</a:t>
            </a:r>
            <a:r>
              <a:rPr lang="en-US" dirty="0" err="1" smtClean="0"/>
              <a:t>Cazden</a:t>
            </a:r>
            <a:r>
              <a:rPr lang="en-US" dirty="0" smtClean="0"/>
              <a:t>, 1988)</a:t>
            </a:r>
          </a:p>
          <a:p>
            <a:endParaRPr lang="en-US" dirty="0" smtClean="0"/>
          </a:p>
          <a:p>
            <a:r>
              <a:rPr lang="en-US" i="1" dirty="0" smtClean="0"/>
              <a:t>Students must understand the </a:t>
            </a:r>
            <a:r>
              <a:rPr lang="en-US" i="1" dirty="0" err="1" smtClean="0"/>
              <a:t>intertextual</a:t>
            </a:r>
            <a:r>
              <a:rPr lang="en-US" i="1" dirty="0" smtClean="0"/>
              <a:t> and the historical nature of the competence created through the understanding of meaning (explicit and implicit). Students who do not develop such competence are excluded from other related events in academic settings</a:t>
            </a:r>
            <a:r>
              <a:rPr lang="en-US" dirty="0" smtClean="0"/>
              <a:t> (</a:t>
            </a:r>
            <a:r>
              <a:rPr lang="en-US" dirty="0" err="1" smtClean="0"/>
              <a:t>Bloome</a:t>
            </a:r>
            <a:r>
              <a:rPr lang="en-US" dirty="0" smtClean="0"/>
              <a:t> &amp; Bailey 1992)</a:t>
            </a:r>
          </a:p>
          <a:p>
            <a:endParaRPr lang="en-US" dirty="0"/>
          </a:p>
          <a:p>
            <a:endParaRPr lang="en-US" dirty="0">
              <a:solidFill>
                <a:srgbClr val="E4BA0B"/>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Disclaimer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information presented is not meant to be a sweeping generalization of every African-American student and their experiences</a:t>
            </a:r>
          </a:p>
          <a:p>
            <a:r>
              <a:rPr lang="en-US" dirty="0" smtClean="0"/>
              <a:t>The information is based on my research and not meant to be representative of the views of the Grosse Pointe Public School System</a:t>
            </a:r>
          </a:p>
          <a:p>
            <a:r>
              <a:rPr lang="en-US" dirty="0" smtClean="0"/>
              <a:t>Educators should employ various instructional strategies to improve the literacy development of African-American students. There is no silver bullet!</a:t>
            </a:r>
            <a:endParaRPr lang="en-US" dirty="0"/>
          </a:p>
        </p:txBody>
      </p:sp>
    </p:spTree>
    <p:extLst>
      <p:ext uri="{BB962C8B-B14F-4D97-AF65-F5344CB8AC3E}">
        <p14:creationId xmlns:p14="http://schemas.microsoft.com/office/powerpoint/2010/main" val="4289200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Competence and Socialization</a:t>
            </a:r>
            <a:endParaRPr lang="en-US" dirty="0"/>
          </a:p>
        </p:txBody>
      </p:sp>
      <p:sp>
        <p:nvSpPr>
          <p:cNvPr id="3" name="Content Placeholder 2"/>
          <p:cNvSpPr>
            <a:spLocks noGrp="1"/>
          </p:cNvSpPr>
          <p:nvPr>
            <p:ph idx="1"/>
          </p:nvPr>
        </p:nvSpPr>
        <p:spPr/>
        <p:txBody>
          <a:bodyPr/>
          <a:lstStyle/>
          <a:p>
            <a:r>
              <a:rPr lang="en-US" dirty="0" smtClean="0"/>
              <a:t>Brian and the Spelling Bee</a:t>
            </a:r>
          </a:p>
          <a:p>
            <a:endParaRPr lang="en-US" dirty="0" smtClean="0"/>
          </a:p>
          <a:p>
            <a:r>
              <a:rPr lang="en-US" dirty="0" smtClean="0">
                <a:hlinkClick r:id="rId2"/>
              </a:rPr>
              <a:t>Brian and the Spelling Bee</a:t>
            </a:r>
            <a:endParaRPr lang="en-US" dirty="0" smtClean="0"/>
          </a:p>
          <a:p>
            <a:pPr lvl="1"/>
            <a:r>
              <a:rPr lang="en-US" dirty="0" smtClean="0"/>
              <a:t>What issues did Brian experience?</a:t>
            </a:r>
          </a:p>
          <a:p>
            <a:pPr lvl="1"/>
            <a:r>
              <a:rPr lang="en-US" dirty="0" smtClean="0"/>
              <a:t>What did the teacher do?</a:t>
            </a:r>
          </a:p>
          <a:p>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Competence and Socialization</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Some students have multiple identities and sometimes conflicting identities within the culture of a classroom. This causes some students to reject the dominant or school-based culture and/or discourse </a:t>
            </a:r>
            <a:r>
              <a:rPr lang="en-US" dirty="0" smtClean="0"/>
              <a:t>(Lewis 2001)</a:t>
            </a:r>
          </a:p>
          <a:p>
            <a:pPr marL="0" indent="0">
              <a:buNone/>
            </a:pPr>
            <a:endParaRPr lang="en-US" dirty="0" smtClean="0"/>
          </a:p>
          <a:p>
            <a:pPr lvl="1"/>
            <a:r>
              <a:rPr lang="en-US" dirty="0" err="1" smtClean="0"/>
              <a:t>Enciso</a:t>
            </a:r>
            <a:r>
              <a:rPr lang="en-US" dirty="0" smtClean="0"/>
              <a:t> and </a:t>
            </a:r>
            <a:r>
              <a:rPr lang="en-US" dirty="0" err="1" smtClean="0"/>
              <a:t>Moje</a:t>
            </a:r>
            <a:r>
              <a:rPr lang="en-US" dirty="0" smtClean="0"/>
              <a:t> (????) urge educators to help students who do not come from the dominate culture to move through transcultural spaces.</a:t>
            </a:r>
          </a:p>
          <a:p>
            <a:pPr>
              <a:buNone/>
            </a:pPr>
            <a:endParaRPr lang="en-US" i="1" dirty="0" smtClean="0">
              <a:solidFill>
                <a:schemeClr val="tx2"/>
              </a:solidFill>
            </a:endParaRPr>
          </a:p>
          <a:p>
            <a:r>
              <a:rPr lang="en-US" i="1" dirty="0" smtClean="0">
                <a:solidFill>
                  <a:schemeClr val="tx2"/>
                </a:solidFill>
              </a:rPr>
              <a:t>Skills and strategies are only working tools; they have little utility for advancing students’ {academic achievement}. They are similar to providing a student with a hammer and nails: simply giving someone a hammer and nails does not mean that the person will come up with the idea of building a house</a:t>
            </a:r>
            <a:r>
              <a:rPr lang="en-US" dirty="0" smtClean="0">
                <a:solidFill>
                  <a:schemeClr val="tx2"/>
                </a:solidFill>
              </a:rPr>
              <a:t> (Tatum 2005)</a:t>
            </a:r>
            <a:endParaRPr lang="en-US" dirty="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Competence and Socialization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Social Codes</a:t>
            </a:r>
          </a:p>
          <a:p>
            <a:pPr lvl="1"/>
            <a:r>
              <a:rPr lang="en-US" dirty="0" smtClean="0"/>
              <a:t>What social codes do you expect students to possess when they enter your classroom for the first time?</a:t>
            </a:r>
          </a:p>
          <a:p>
            <a:pPr lvl="2"/>
            <a:r>
              <a:rPr lang="en-US" i="1" dirty="0" smtClean="0"/>
              <a:t>Appropriate language?</a:t>
            </a:r>
          </a:p>
          <a:p>
            <a:pPr lvl="2"/>
            <a:r>
              <a:rPr lang="en-US" i="1" dirty="0" smtClean="0"/>
              <a:t>Appropriate volume and tone?</a:t>
            </a:r>
          </a:p>
          <a:p>
            <a:pPr lvl="2"/>
            <a:r>
              <a:rPr lang="en-US" i="1" dirty="0" smtClean="0"/>
              <a:t>To use language in the proper context as it relates to content?</a:t>
            </a:r>
          </a:p>
          <a:p>
            <a:pPr lvl="2"/>
            <a:r>
              <a:rPr lang="en-US" i="1" dirty="0" smtClean="0"/>
              <a:t>To adhere to dominant social codes accepted by society?</a:t>
            </a:r>
          </a:p>
          <a:p>
            <a:pPr lvl="2"/>
            <a:r>
              <a:rPr lang="en-US" i="1" dirty="0" smtClean="0"/>
              <a:t>To be able to read and discuss content?</a:t>
            </a:r>
          </a:p>
          <a:p>
            <a:pPr lvl="2"/>
            <a:r>
              <a:rPr lang="en-US" i="1" dirty="0" smtClean="0"/>
              <a:t>To be engaged?</a:t>
            </a:r>
          </a:p>
          <a:p>
            <a:pPr lvl="1"/>
            <a:r>
              <a:rPr lang="en-US" dirty="0" smtClean="0"/>
              <a:t>Have appropriate social codes been taught? Should they be taught?</a:t>
            </a:r>
          </a:p>
          <a:p>
            <a:pPr lvl="2"/>
            <a:endParaRPr lang="en-US" dirty="0" smtClean="0"/>
          </a:p>
          <a:p>
            <a:pPr lvl="2"/>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Competence and Socialization</a:t>
            </a:r>
          </a:p>
        </p:txBody>
      </p:sp>
      <p:sp>
        <p:nvSpPr>
          <p:cNvPr id="3" name="Content Placeholder 2"/>
          <p:cNvSpPr>
            <a:spLocks noGrp="1"/>
          </p:cNvSpPr>
          <p:nvPr>
            <p:ph idx="1"/>
          </p:nvPr>
        </p:nvSpPr>
        <p:spPr/>
        <p:txBody>
          <a:bodyPr>
            <a:normAutofit fontScale="77500" lnSpcReduction="20000"/>
          </a:bodyPr>
          <a:lstStyle/>
          <a:p>
            <a:r>
              <a:rPr lang="en-US" i="1" dirty="0" smtClean="0"/>
              <a:t>Social expectations are related to the beliefs, codes, and norms for action and interaction promoted within the classroom. Interpretive expectations are those related to the reading, understanding, and discussion of {content}. (Lewis 2001)</a:t>
            </a:r>
          </a:p>
          <a:p>
            <a:endParaRPr lang="en-US" dirty="0" smtClean="0"/>
          </a:p>
          <a:p>
            <a:r>
              <a:rPr lang="en-US" dirty="0" smtClean="0"/>
              <a:t>Why is socialization important?</a:t>
            </a:r>
          </a:p>
          <a:p>
            <a:pPr lvl="1"/>
            <a:r>
              <a:rPr lang="en-US" i="1" dirty="0" smtClean="0"/>
              <a:t>Increases social competence of the students in the class</a:t>
            </a:r>
          </a:p>
          <a:p>
            <a:pPr lvl="1"/>
            <a:r>
              <a:rPr lang="en-US" i="1" dirty="0" smtClean="0"/>
              <a:t>It teaches students to work with others rather than be isolated</a:t>
            </a:r>
          </a:p>
          <a:p>
            <a:pPr lvl="1"/>
            <a:r>
              <a:rPr lang="en-US" i="1" dirty="0" smtClean="0"/>
              <a:t>It teaches students to value learning from others</a:t>
            </a:r>
          </a:p>
          <a:p>
            <a:pPr lvl="1"/>
            <a:r>
              <a:rPr lang="en-US" i="1" dirty="0" smtClean="0"/>
              <a:t>It teaches students students to think critically and set goals toward positive action</a:t>
            </a:r>
          </a:p>
          <a:p>
            <a:pPr lvl="1"/>
            <a:r>
              <a:rPr lang="en-US" i="1" dirty="0" smtClean="0"/>
              <a:t>It teaches students to appreciate human connection and collective history</a:t>
            </a:r>
          </a:p>
          <a:p>
            <a:pPr lvl="1">
              <a:buNone/>
            </a:pPr>
            <a:endParaRPr lang="en-US" i="1" dirty="0" smtClean="0"/>
          </a:p>
          <a:p>
            <a:pPr lvl="1">
              <a:buNone/>
            </a:pPr>
            <a:endParaRPr lang="en-US" dirty="0"/>
          </a:p>
        </p:txBody>
      </p:sp>
    </p:spTree>
    <p:extLst>
      <p:ext uri="{BB962C8B-B14F-4D97-AF65-F5344CB8AC3E}">
        <p14:creationId xmlns:p14="http://schemas.microsoft.com/office/powerpoint/2010/main" val="4060499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Competence and Socialization</a:t>
            </a:r>
          </a:p>
        </p:txBody>
      </p:sp>
      <p:sp>
        <p:nvSpPr>
          <p:cNvPr id="3" name="Content Placeholder 2"/>
          <p:cNvSpPr>
            <a:spLocks noGrp="1"/>
          </p:cNvSpPr>
          <p:nvPr>
            <p:ph idx="1"/>
          </p:nvPr>
        </p:nvSpPr>
        <p:spPr/>
        <p:txBody>
          <a:bodyPr>
            <a:normAutofit/>
          </a:bodyPr>
          <a:lstStyle/>
          <a:p>
            <a:r>
              <a:rPr lang="en-US" dirty="0"/>
              <a:t>Code Switching</a:t>
            </a:r>
          </a:p>
          <a:p>
            <a:pPr lvl="1"/>
            <a:r>
              <a:rPr lang="en-US" dirty="0"/>
              <a:t>To preserve their home or primary culture, some students have to learn to “Code Switch”</a:t>
            </a:r>
          </a:p>
          <a:p>
            <a:pPr lvl="2"/>
            <a:r>
              <a:rPr lang="en-US" i="1" dirty="0"/>
              <a:t>Code Switching refers to being able to speak multiple discourses and knowing when to apply the right discourse in the right setting.</a:t>
            </a:r>
          </a:p>
          <a:p>
            <a:pPr lvl="2"/>
            <a:r>
              <a:rPr lang="en-US" i="1" dirty="0"/>
              <a:t>Students (especially African American students) will reject a dominant cultural code if it conflicts with their home culture</a:t>
            </a:r>
            <a:r>
              <a:rPr lang="en-US" i="1" dirty="0" smtClean="0"/>
              <a:t>.</a:t>
            </a:r>
          </a:p>
          <a:p>
            <a:pPr lvl="2">
              <a:buNone/>
            </a:pPr>
            <a:endParaRPr lang="en-US" dirty="0">
              <a:solidFill>
                <a:srgbClr val="F6C90E"/>
              </a:solidFill>
            </a:endParaRPr>
          </a:p>
          <a:p>
            <a:endParaRPr lang="en-US" dirty="0"/>
          </a:p>
        </p:txBody>
      </p:sp>
    </p:spTree>
    <p:extLst>
      <p:ext uri="{BB962C8B-B14F-4D97-AF65-F5344CB8AC3E}">
        <p14:creationId xmlns:p14="http://schemas.microsoft.com/office/powerpoint/2010/main" val="40837012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Competence and Socialization</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Article about President Obama Code Switching</a:t>
            </a:r>
          </a:p>
          <a:p>
            <a:pPr lvl="2"/>
            <a:r>
              <a:rPr lang="en-US" dirty="0" smtClean="0">
                <a:hlinkClick r:id="rId2"/>
              </a:rPr>
              <a:t>President Obama and Code Switching</a:t>
            </a:r>
            <a:endParaRPr lang="en-US" dirty="0" smtClean="0"/>
          </a:p>
          <a:p>
            <a:pPr lvl="2"/>
            <a:r>
              <a:rPr lang="en-US" dirty="0" smtClean="0"/>
              <a:t>Senate majority leader, Harry Reid, observed that Mr. Obama spoke </a:t>
            </a:r>
            <a:r>
              <a:rPr lang="en-US" sz="2800" dirty="0" smtClean="0">
                <a:solidFill>
                  <a:srgbClr val="FEB300"/>
                </a:solidFill>
              </a:rPr>
              <a:t>“with no </a:t>
            </a:r>
            <a:r>
              <a:rPr lang="en-US" sz="2800" i="1" dirty="0" smtClean="0">
                <a:solidFill>
                  <a:srgbClr val="FEB300"/>
                </a:solidFill>
              </a:rPr>
              <a:t>NEGRO</a:t>
            </a:r>
            <a:r>
              <a:rPr lang="en-US" sz="2800" dirty="0" smtClean="0">
                <a:solidFill>
                  <a:srgbClr val="FEB300"/>
                </a:solidFill>
              </a:rPr>
              <a:t> dialect, unless he wanted to have one.” </a:t>
            </a:r>
            <a:r>
              <a:rPr lang="en-US" sz="2800" dirty="0" smtClean="0">
                <a:solidFill>
                  <a:srgbClr val="FEB300"/>
                </a:solidFill>
                <a:hlinkClick r:id="rId3"/>
              </a:rPr>
              <a:t>Obama minus the "Negro" dialect</a:t>
            </a:r>
            <a:endParaRPr lang="en-US" sz="2800" dirty="0" smtClean="0">
              <a:solidFill>
                <a:srgbClr val="FEB300"/>
              </a:solidFill>
            </a:endParaRPr>
          </a:p>
          <a:p>
            <a:pPr lvl="2"/>
            <a:r>
              <a:rPr lang="en-US" dirty="0" smtClean="0"/>
              <a:t>President Obama at Ben’s </a:t>
            </a:r>
            <a:r>
              <a:rPr lang="en-US" dirty="0" err="1" smtClean="0"/>
              <a:t>Chilli</a:t>
            </a:r>
            <a:r>
              <a:rPr lang="en-US" dirty="0" smtClean="0"/>
              <a:t> Bowl in Washington, DC </a:t>
            </a:r>
            <a:r>
              <a:rPr lang="en-US" dirty="0" smtClean="0">
                <a:hlinkClick r:id="rId4"/>
              </a:rPr>
              <a:t>President Obama at Ben's Chilli Bowl</a:t>
            </a:r>
            <a:endParaRPr lang="en-US" dirty="0" smtClean="0"/>
          </a:p>
          <a:p>
            <a:pPr lvl="2"/>
            <a:r>
              <a:rPr lang="en-US" dirty="0" smtClean="0"/>
              <a:t>President Obama accepting nomination at DNC </a:t>
            </a:r>
            <a:r>
              <a:rPr lang="en-US" dirty="0" smtClean="0">
                <a:hlinkClick r:id="rId5"/>
              </a:rPr>
              <a:t>President Obama at DNC</a:t>
            </a:r>
            <a:endParaRPr lang="en-US" dirty="0" smtClean="0"/>
          </a:p>
          <a:p>
            <a:pPr lvl="3"/>
            <a:r>
              <a:rPr lang="en-US" dirty="0" smtClean="0"/>
              <a:t>Turn and talk </a:t>
            </a:r>
          </a:p>
          <a:p>
            <a:pPr lvl="4"/>
            <a:r>
              <a:rPr lang="en-US" dirty="0" smtClean="0"/>
              <a:t> What are the differences in the president’s language?</a:t>
            </a:r>
          </a:p>
          <a:p>
            <a:pPr lvl="4"/>
            <a:r>
              <a:rPr lang="en-US" dirty="0" smtClean="0"/>
              <a:t>Why did he change it?</a:t>
            </a:r>
          </a:p>
          <a:p>
            <a:pPr lvl="3"/>
            <a:endParaRPr lang="en-US" dirty="0" smtClean="0"/>
          </a:p>
          <a:p>
            <a:pPr lvl="2"/>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wd">
                                    <p:tmPct val="10000"/>
                                  </p:iterate>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Strategies to Help Improve Socialization</a:t>
            </a:r>
            <a:endParaRPr lang="en-US" dirty="0"/>
          </a:p>
        </p:txBody>
      </p:sp>
      <p:sp>
        <p:nvSpPr>
          <p:cNvPr id="3" name="Content Placeholder 2"/>
          <p:cNvSpPr>
            <a:spLocks noGrp="1"/>
          </p:cNvSpPr>
          <p:nvPr>
            <p:ph idx="1"/>
          </p:nvPr>
        </p:nvSpPr>
        <p:spPr/>
        <p:txBody>
          <a:bodyPr>
            <a:normAutofit fontScale="92500"/>
          </a:bodyPr>
          <a:lstStyle/>
          <a:p>
            <a:r>
              <a:rPr lang="en-US" dirty="0" smtClean="0"/>
              <a:t>Create a warm classroom environment</a:t>
            </a:r>
          </a:p>
          <a:p>
            <a:pPr lvl="1"/>
            <a:r>
              <a:rPr lang="en-US" dirty="0" smtClean="0"/>
              <a:t>Make your class room socially equitable and culturally competent.</a:t>
            </a:r>
          </a:p>
          <a:p>
            <a:pPr lvl="1"/>
            <a:r>
              <a:rPr lang="en-US" dirty="0" smtClean="0"/>
              <a:t>Take an interest in students as people. Get to know them. Share some information about yourself.</a:t>
            </a:r>
          </a:p>
          <a:p>
            <a:pPr lvl="1"/>
            <a:r>
              <a:rPr lang="en-US" dirty="0" smtClean="0"/>
              <a:t>Hone your listening skills</a:t>
            </a:r>
          </a:p>
          <a:p>
            <a:pPr lvl="2"/>
            <a:r>
              <a:rPr lang="en-US" i="1" dirty="0" smtClean="0"/>
              <a:t>85% of listening is non-verbal. Pay attention with your body and facial language</a:t>
            </a:r>
          </a:p>
          <a:p>
            <a:pPr lvl="2"/>
            <a:r>
              <a:rPr lang="en-US" i="1" dirty="0" smtClean="0"/>
              <a:t>Do not interrupt or place values on things that students say.</a:t>
            </a:r>
          </a:p>
          <a:p>
            <a:pPr lvl="2"/>
            <a:r>
              <a:rPr lang="en-US" i="1" dirty="0" smtClean="0"/>
              <a:t>Reflect on what students have to say by paraphrasing and verbalizing it back to them.</a:t>
            </a:r>
          </a:p>
          <a:p>
            <a:pPr lvl="1"/>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Strategies to Help Improve Socialization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Classroom environment (continued)</a:t>
            </a:r>
          </a:p>
          <a:p>
            <a:pPr lvl="1"/>
            <a:r>
              <a:rPr lang="en-US" dirty="0" smtClean="0"/>
              <a:t>Develop Classroom Cultural Rituals</a:t>
            </a:r>
          </a:p>
          <a:p>
            <a:pPr lvl="2"/>
            <a:r>
              <a:rPr lang="en-US" dirty="0" smtClean="0"/>
              <a:t>Model critical thinking skills and what it is like to be intellectually curious</a:t>
            </a:r>
          </a:p>
          <a:p>
            <a:pPr lvl="3"/>
            <a:r>
              <a:rPr lang="en-US" dirty="0" smtClean="0"/>
              <a:t>This should become a common expectation in your class</a:t>
            </a:r>
          </a:p>
          <a:p>
            <a:pPr lvl="2"/>
            <a:r>
              <a:rPr lang="en-US" dirty="0" smtClean="0"/>
              <a:t>Read-</a:t>
            </a:r>
            <a:r>
              <a:rPr lang="en-US" dirty="0" err="1" smtClean="0"/>
              <a:t>alouds</a:t>
            </a:r>
            <a:endParaRPr lang="en-US" dirty="0" smtClean="0"/>
          </a:p>
          <a:p>
            <a:pPr lvl="2"/>
            <a:r>
              <a:rPr lang="en-US" dirty="0" smtClean="0"/>
              <a:t>Higher-order thinking questioning techniques</a:t>
            </a:r>
          </a:p>
          <a:p>
            <a:pPr lvl="2"/>
            <a:r>
              <a:rPr lang="en-US" dirty="0" smtClean="0"/>
              <a:t>Opportunities for students to participate socially and navigate different social structures (</a:t>
            </a:r>
            <a:r>
              <a:rPr lang="en-US" dirty="0" err="1" smtClean="0"/>
              <a:t>eg</a:t>
            </a:r>
            <a:r>
              <a:rPr lang="en-US" dirty="0" smtClean="0"/>
              <a:t>. Gender, racial, socio-economic)</a:t>
            </a:r>
          </a:p>
          <a:p>
            <a:pPr lvl="3"/>
            <a:r>
              <a:rPr lang="en-US" dirty="0" smtClean="0"/>
              <a:t>Place students in reading groups, lab groups, and collaborative work-groups</a:t>
            </a:r>
          </a:p>
          <a:p>
            <a:pPr lvl="4"/>
            <a:r>
              <a:rPr lang="en-US" dirty="0" smtClean="0"/>
              <a:t>Set that expectation that some time during the course of their group work, each student will have the opportunity to be the “expert” on something.</a:t>
            </a:r>
          </a:p>
          <a:p>
            <a:pPr lvl="2"/>
            <a:endParaRPr lang="en-US" dirty="0"/>
          </a:p>
        </p:txBody>
      </p:sp>
    </p:spTree>
    <p:extLst>
      <p:ext uri="{BB962C8B-B14F-4D97-AF65-F5344CB8AC3E}">
        <p14:creationId xmlns:p14="http://schemas.microsoft.com/office/powerpoint/2010/main" val="30634602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100" dirty="0" smtClean="0"/>
              <a:t>Strategies to Build Interpretive Competence</a:t>
            </a:r>
            <a:endParaRPr lang="en-US" sz="4100" dirty="0"/>
          </a:p>
        </p:txBody>
      </p:sp>
      <p:sp>
        <p:nvSpPr>
          <p:cNvPr id="3" name="Content Placeholder 2"/>
          <p:cNvSpPr>
            <a:spLocks noGrp="1"/>
          </p:cNvSpPr>
          <p:nvPr>
            <p:ph idx="1"/>
          </p:nvPr>
        </p:nvSpPr>
        <p:spPr/>
        <p:txBody>
          <a:bodyPr>
            <a:normAutofit fontScale="92500" lnSpcReduction="10000"/>
          </a:bodyPr>
          <a:lstStyle/>
          <a:p>
            <a:r>
              <a:rPr lang="en-US" dirty="0" smtClean="0"/>
              <a:t>Build interpretive competence</a:t>
            </a:r>
          </a:p>
          <a:p>
            <a:pPr lvl="1"/>
            <a:r>
              <a:rPr lang="en-US" dirty="0" smtClean="0"/>
              <a:t>Help students understand their contributions in a historical and cultural context.</a:t>
            </a:r>
          </a:p>
          <a:p>
            <a:pPr lvl="1"/>
            <a:r>
              <a:rPr lang="en-US" dirty="0" smtClean="0"/>
              <a:t>Make connections to their worlds (music, other books, the larger culture)</a:t>
            </a:r>
          </a:p>
          <a:p>
            <a:pPr lvl="1"/>
            <a:r>
              <a:rPr lang="en-US" dirty="0" smtClean="0"/>
              <a:t>Make your thinking visible but resist presenting it as the “right” idea</a:t>
            </a:r>
          </a:p>
          <a:p>
            <a:pPr lvl="1"/>
            <a:r>
              <a:rPr lang="en-US" dirty="0" smtClean="0"/>
              <a:t>Have students journal their experiences with the content to have them participate in the process of </a:t>
            </a:r>
            <a:r>
              <a:rPr lang="en-US" dirty="0" err="1" smtClean="0"/>
              <a:t>metacognition</a:t>
            </a:r>
            <a:endParaRPr lang="en-US" dirty="0" smtClean="0"/>
          </a:p>
          <a:p>
            <a:pPr lvl="1"/>
            <a:r>
              <a:rPr lang="en-US" dirty="0" smtClean="0"/>
              <a:t>Participate frequently in conversations around multiple social discourses as it relates to the content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to Ponder</a:t>
            </a:r>
            <a:endParaRPr lang="en-US" dirty="0"/>
          </a:p>
        </p:txBody>
      </p:sp>
      <p:sp>
        <p:nvSpPr>
          <p:cNvPr id="3" name="Content Placeholder 2"/>
          <p:cNvSpPr>
            <a:spLocks noGrp="1"/>
          </p:cNvSpPr>
          <p:nvPr>
            <p:ph idx="1"/>
          </p:nvPr>
        </p:nvSpPr>
        <p:spPr/>
        <p:txBody>
          <a:bodyPr/>
          <a:lstStyle/>
          <a:p>
            <a:r>
              <a:rPr lang="en-US" dirty="0" smtClean="0"/>
              <a:t>Do you view critical social awareness as an essential function of schooling?</a:t>
            </a:r>
          </a:p>
          <a:p>
            <a:r>
              <a:rPr lang="en-US" dirty="0" smtClean="0"/>
              <a:t>How important is competence in multiple discourses in your classroom? To your content?</a:t>
            </a:r>
          </a:p>
          <a:p>
            <a:r>
              <a:rPr lang="en-US" dirty="0" smtClean="0"/>
              <a:t>What are the implications of socialization on building academic vocabulary?</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African-American Experiences</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Boyz 'N The Hood</a:t>
            </a:r>
            <a:endParaRPr lang="en-US" dirty="0" smtClean="0"/>
          </a:p>
          <a:p>
            <a:pPr lvl="1"/>
            <a:r>
              <a:rPr lang="en-US" dirty="0" smtClean="0"/>
              <a:t>Document the images that you see</a:t>
            </a:r>
          </a:p>
          <a:p>
            <a:pPr lvl="1"/>
            <a:r>
              <a:rPr lang="en-US" dirty="0" smtClean="0"/>
              <a:t>Pay particular attention to the language</a:t>
            </a:r>
          </a:p>
          <a:p>
            <a:pPr lvl="2"/>
            <a:r>
              <a:rPr lang="en-US" dirty="0" smtClean="0"/>
              <a:t>Is there language particular to their environment or is it universal?</a:t>
            </a:r>
          </a:p>
          <a:p>
            <a:pPr lvl="1"/>
            <a:r>
              <a:rPr lang="en-US" dirty="0" smtClean="0"/>
              <a:t>How might certain cultural experiences affect literacy?</a:t>
            </a:r>
          </a:p>
          <a:p>
            <a:pPr lvl="2"/>
            <a:r>
              <a:rPr lang="en-US" dirty="0" smtClean="0"/>
              <a:t>What other sociocultural factors do you see that would have </a:t>
            </a:r>
            <a:r>
              <a:rPr lang="en-US" smtClean="0"/>
              <a:t>an affect </a:t>
            </a:r>
            <a:r>
              <a:rPr lang="en-US" dirty="0" smtClean="0"/>
              <a:t>on literacy development, language and socialization?</a:t>
            </a:r>
          </a:p>
          <a:p>
            <a:pPr lvl="1"/>
            <a:r>
              <a:rPr lang="en-US" dirty="0" smtClean="0"/>
              <a:t>Turn and talk</a:t>
            </a:r>
          </a:p>
          <a:p>
            <a:pPr lvl="1"/>
            <a:endParaRPr lang="en-US" dirty="0"/>
          </a:p>
        </p:txBody>
      </p:sp>
    </p:spTree>
    <p:extLst>
      <p:ext uri="{BB962C8B-B14F-4D97-AF65-F5344CB8AC3E}">
        <p14:creationId xmlns:p14="http://schemas.microsoft.com/office/powerpoint/2010/main" val="28661162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Feedback or Discussion</a:t>
            </a:r>
            <a:endParaRPr lang="en-US" dirty="0"/>
          </a:p>
        </p:txBody>
      </p:sp>
      <p:sp>
        <p:nvSpPr>
          <p:cNvPr id="3" name="Content Placeholder 2"/>
          <p:cNvSpPr>
            <a:spLocks noGrp="1"/>
          </p:cNvSpPr>
          <p:nvPr>
            <p:ph idx="1"/>
          </p:nvPr>
        </p:nvSpPr>
        <p:spPr/>
        <p:txBody>
          <a:bodyPr/>
          <a:lstStyle/>
          <a:p>
            <a:pPr algn="ctr">
              <a:buNone/>
            </a:pPr>
            <a:r>
              <a:rPr lang="en-US" sz="4000" dirty="0" smtClean="0"/>
              <a:t>Twitter:</a:t>
            </a:r>
            <a:r>
              <a:rPr lang="en-US" dirty="0" smtClean="0"/>
              <a:t>	</a:t>
            </a:r>
          </a:p>
          <a:p>
            <a:pPr algn="ctr">
              <a:buNone/>
            </a:pPr>
            <a:r>
              <a:rPr lang="en-US" dirty="0" smtClean="0"/>
              <a:t>#</a:t>
            </a:r>
            <a:r>
              <a:rPr lang="en-US" dirty="0" err="1" smtClean="0"/>
              <a:t>academicdiscourse</a:t>
            </a:r>
            <a:endParaRPr lang="en-US" dirty="0" smtClean="0"/>
          </a:p>
          <a:p>
            <a:pPr algn="ctr">
              <a:buNone/>
            </a:pPr>
            <a:r>
              <a:rPr lang="en-US" dirty="0" smtClean="0"/>
              <a:t>@i2_sing_america</a:t>
            </a:r>
          </a:p>
          <a:p>
            <a:pPr>
              <a:buNone/>
            </a:pPr>
            <a:endParaRPr lang="en-US" dirty="0" smtClean="0"/>
          </a:p>
          <a:p>
            <a:pPr algn="ctr">
              <a:buNone/>
            </a:pPr>
            <a:r>
              <a:rPr lang="en-US" sz="4000" dirty="0" smtClean="0"/>
              <a:t>Today’s Meet:</a:t>
            </a:r>
          </a:p>
          <a:p>
            <a:pPr algn="ctr">
              <a:buNone/>
            </a:pPr>
            <a:r>
              <a:rPr lang="en-US" sz="3000" dirty="0" smtClean="0"/>
              <a:t>http://todaysmeet.com/academicdiscourse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Am I?</a:t>
            </a:r>
            <a:endParaRPr lang="en-US" dirty="0"/>
          </a:p>
        </p:txBody>
      </p:sp>
      <p:sp>
        <p:nvSpPr>
          <p:cNvPr id="3" name="Content Placeholder 2"/>
          <p:cNvSpPr>
            <a:spLocks noGrp="1"/>
          </p:cNvSpPr>
          <p:nvPr>
            <p:ph idx="1"/>
          </p:nvPr>
        </p:nvSpPr>
        <p:spPr>
          <a:xfrm>
            <a:off x="228600" y="1524000"/>
            <a:ext cx="8610600" cy="5105399"/>
          </a:xfrm>
        </p:spPr>
        <p:txBody>
          <a:bodyPr>
            <a:normAutofit fontScale="77500" lnSpcReduction="20000"/>
          </a:bodyPr>
          <a:lstStyle/>
          <a:p>
            <a:r>
              <a:rPr lang="en-US" dirty="0" smtClean="0"/>
              <a:t>Education</a:t>
            </a:r>
          </a:p>
          <a:p>
            <a:pPr lvl="1"/>
            <a:r>
              <a:rPr lang="en-US" dirty="0" smtClean="0"/>
              <a:t>Bachelor of Science in English Education, Wayne State University</a:t>
            </a:r>
          </a:p>
          <a:p>
            <a:pPr lvl="1"/>
            <a:r>
              <a:rPr lang="en-US" dirty="0" smtClean="0"/>
              <a:t>Master of Education in Educational Leadership, Wayne State University</a:t>
            </a:r>
          </a:p>
          <a:p>
            <a:pPr lvl="1"/>
            <a:r>
              <a:rPr lang="en-US" dirty="0" smtClean="0"/>
              <a:t>Current Doctoral Student in Curriculum &amp; Instruction, Wayne State University</a:t>
            </a:r>
          </a:p>
          <a:p>
            <a:pPr lvl="2"/>
            <a:r>
              <a:rPr lang="en-US" dirty="0" smtClean="0"/>
              <a:t>“The Usage of Teacher Professional Development to Improve the Literacy Development of African-American Males: A Sociocultural Perspective”</a:t>
            </a:r>
          </a:p>
          <a:p>
            <a:pPr lvl="2">
              <a:buNone/>
            </a:pPr>
            <a:endParaRPr lang="en-US" dirty="0" smtClean="0"/>
          </a:p>
          <a:p>
            <a:r>
              <a:rPr lang="en-US" dirty="0" smtClean="0"/>
              <a:t>Work Experience</a:t>
            </a:r>
          </a:p>
          <a:p>
            <a:pPr lvl="1"/>
            <a:r>
              <a:rPr lang="en-US" dirty="0" smtClean="0"/>
              <a:t>English Teacher ~ MLK HS, Detroit</a:t>
            </a:r>
          </a:p>
          <a:p>
            <a:pPr lvl="1"/>
            <a:r>
              <a:rPr lang="en-US" dirty="0" smtClean="0"/>
              <a:t>English Teacher,  Journalism Teacher, Forensics Coach, Yearbook Adviser ~ Renaissance HS, Detroit</a:t>
            </a:r>
          </a:p>
          <a:p>
            <a:pPr lvl="1"/>
            <a:r>
              <a:rPr lang="en-US" dirty="0" smtClean="0"/>
              <a:t>Assistant Principal ~ Hamtramck HS &amp; Farmington HS</a:t>
            </a:r>
          </a:p>
          <a:p>
            <a:pPr lvl="1"/>
            <a:r>
              <a:rPr lang="en-US" dirty="0" smtClean="0"/>
              <a:t>Principal ~ Harrison HS, Farmington Hills</a:t>
            </a:r>
          </a:p>
          <a:p>
            <a:pPr lvl="1"/>
            <a:r>
              <a:rPr lang="en-US" dirty="0" smtClean="0"/>
              <a:t>Director of Secondary Instruction, Grosse Pointe Public Schools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Discourse (D/d)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general definition of discourse (D) is:  </a:t>
            </a:r>
          </a:p>
          <a:p>
            <a:pPr marL="0" indent="0">
              <a:buNone/>
            </a:pPr>
            <a:r>
              <a:rPr lang="en-US" i="1" dirty="0"/>
              <a:t>	</a:t>
            </a:r>
            <a:r>
              <a:rPr lang="en-US" i="1" dirty="0" smtClean="0"/>
              <a:t>the formal discussion of a subject in 	speech or writing, as a dissertation, 	treatise, sermon, etc. (Surface structure)</a:t>
            </a:r>
          </a:p>
          <a:p>
            <a:endParaRPr lang="en-US" dirty="0" smtClean="0"/>
          </a:p>
          <a:p>
            <a:r>
              <a:rPr lang="en-US" dirty="0" smtClean="0"/>
              <a:t>Discourse (d) for the sake of this discussion can be defined as: </a:t>
            </a:r>
          </a:p>
          <a:p>
            <a:pPr marL="0" indent="0">
              <a:buNone/>
            </a:pPr>
            <a:r>
              <a:rPr lang="en-US" i="1" dirty="0"/>
              <a:t>	</a:t>
            </a:r>
            <a:r>
              <a:rPr lang="en-US" i="1" dirty="0" smtClean="0"/>
              <a:t>communication through spoken language, 	references to meanings explicit and 	implicit, and expectations through the use 	of social codes, cultures, and sub-cultures. 	(Deep structure)</a:t>
            </a:r>
          </a:p>
        </p:txBody>
      </p:sp>
    </p:spTree>
    <p:extLst>
      <p:ext uri="{BB962C8B-B14F-4D97-AF65-F5344CB8AC3E}">
        <p14:creationId xmlns:p14="http://schemas.microsoft.com/office/powerpoint/2010/main" val="12108472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Discourse (D/d)</a:t>
            </a:r>
            <a:endParaRPr lang="en-US" dirty="0"/>
          </a:p>
        </p:txBody>
      </p:sp>
      <p:sp>
        <p:nvSpPr>
          <p:cNvPr id="3" name="Content Placeholder 2"/>
          <p:cNvSpPr>
            <a:spLocks noGrp="1"/>
          </p:cNvSpPr>
          <p:nvPr>
            <p:ph idx="1"/>
          </p:nvPr>
        </p:nvSpPr>
        <p:spPr/>
        <p:txBody>
          <a:bodyPr/>
          <a:lstStyle/>
          <a:p>
            <a:r>
              <a:rPr lang="en-US" dirty="0" smtClean="0"/>
              <a:t>Discourse ‘D’</a:t>
            </a:r>
          </a:p>
          <a:p>
            <a:pPr lvl="1"/>
            <a:r>
              <a:rPr lang="en-US" dirty="0" smtClean="0"/>
              <a:t>Example: “Good morning! How are you? It is nice to see you today.”</a:t>
            </a:r>
          </a:p>
          <a:p>
            <a:pPr marL="0" indent="0">
              <a:buNone/>
            </a:pPr>
            <a:endParaRPr lang="en-US" dirty="0" smtClean="0"/>
          </a:p>
          <a:p>
            <a:r>
              <a:rPr lang="en-US" dirty="0" smtClean="0"/>
              <a:t>Discourse ‘d’</a:t>
            </a:r>
          </a:p>
          <a:p>
            <a:pPr lvl="1"/>
            <a:r>
              <a:rPr lang="en-US" dirty="0" smtClean="0"/>
              <a:t>Example: Lyrics from Jay-Z</a:t>
            </a:r>
          </a:p>
          <a:p>
            <a:pPr lvl="1"/>
            <a:r>
              <a:rPr lang="en-US" dirty="0" smtClean="0"/>
              <a:t>“Two seats in the 911…No limit on the black card…I told you I was </a:t>
            </a:r>
            <a:r>
              <a:rPr lang="en-US" dirty="0" err="1" smtClean="0"/>
              <a:t>gon</a:t>
            </a:r>
            <a:r>
              <a:rPr lang="en-US" dirty="0" smtClean="0"/>
              <a:t>’ go H.A.M. … ‘til the ocean was my backyard.”</a:t>
            </a:r>
            <a:endParaRPr lang="en-US" dirty="0"/>
          </a:p>
        </p:txBody>
      </p:sp>
    </p:spTree>
    <p:extLst>
      <p:ext uri="{BB962C8B-B14F-4D97-AF65-F5344CB8AC3E}">
        <p14:creationId xmlns:p14="http://schemas.microsoft.com/office/powerpoint/2010/main" val="1037313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Discourse (D/d)</a:t>
            </a:r>
            <a:endParaRPr lang="en-US" dirty="0"/>
          </a:p>
        </p:txBody>
      </p:sp>
      <p:sp>
        <p:nvSpPr>
          <p:cNvPr id="3" name="Content Placeholder 2"/>
          <p:cNvSpPr>
            <a:spLocks noGrp="1"/>
          </p:cNvSpPr>
          <p:nvPr>
            <p:ph idx="1"/>
          </p:nvPr>
        </p:nvSpPr>
        <p:spPr/>
        <p:txBody>
          <a:bodyPr/>
          <a:lstStyle/>
          <a:p>
            <a:r>
              <a:rPr lang="en-US" dirty="0" smtClean="0"/>
              <a:t>How would you interpret a message in discourse ‘d’?</a:t>
            </a:r>
          </a:p>
          <a:p>
            <a:r>
              <a:rPr lang="en-US" dirty="0" smtClean="0"/>
              <a:t>What factors need to be present for one to gain meaning from language? Text?</a:t>
            </a:r>
            <a:endParaRPr lang="en-US" dirty="0"/>
          </a:p>
        </p:txBody>
      </p:sp>
    </p:spTree>
    <p:extLst>
      <p:ext uri="{BB962C8B-B14F-4D97-AF65-F5344CB8AC3E}">
        <p14:creationId xmlns:p14="http://schemas.microsoft.com/office/powerpoint/2010/main" val="157414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vs. Home Language</a:t>
            </a:r>
            <a:endParaRPr lang="en-US" dirty="0"/>
          </a:p>
        </p:txBody>
      </p:sp>
      <p:sp>
        <p:nvSpPr>
          <p:cNvPr id="3" name="Content Placeholder 2"/>
          <p:cNvSpPr>
            <a:spLocks noGrp="1"/>
          </p:cNvSpPr>
          <p:nvPr>
            <p:ph idx="1"/>
          </p:nvPr>
        </p:nvSpPr>
        <p:spPr/>
        <p:txBody>
          <a:bodyPr/>
          <a:lstStyle/>
          <a:p>
            <a:r>
              <a:rPr lang="en-US" dirty="0" smtClean="0"/>
              <a:t>Define the following words, topics, or phrases:</a:t>
            </a:r>
          </a:p>
          <a:p>
            <a:pPr lvl="1"/>
            <a:r>
              <a:rPr lang="en-US" dirty="0" smtClean="0"/>
              <a:t>Cake</a:t>
            </a:r>
          </a:p>
          <a:p>
            <a:pPr lvl="1"/>
            <a:r>
              <a:rPr lang="en-US" dirty="0" smtClean="0"/>
              <a:t>“Low Key”</a:t>
            </a:r>
          </a:p>
          <a:p>
            <a:pPr lvl="1"/>
            <a:r>
              <a:rPr lang="en-US" dirty="0" smtClean="0"/>
              <a:t>“What’s good?”</a:t>
            </a:r>
          </a:p>
          <a:p>
            <a:pPr lvl="1"/>
            <a:r>
              <a:rPr lang="en-US" dirty="0" smtClean="0"/>
              <a:t>“It’s a wrap”</a:t>
            </a:r>
          </a:p>
          <a:p>
            <a:pPr lvl="1"/>
            <a:r>
              <a:rPr lang="en-US" dirty="0" smtClean="0"/>
              <a:t>Swag or Swagger</a:t>
            </a:r>
          </a:p>
          <a:p>
            <a:pPr lvl="1"/>
            <a:r>
              <a:rPr lang="en-US" dirty="0" smtClean="0"/>
              <a:t>I’m on ten</a:t>
            </a:r>
          </a:p>
          <a:p>
            <a:pPr lvl="1"/>
            <a:endParaRPr lang="en-US" dirty="0"/>
          </a:p>
        </p:txBody>
      </p:sp>
    </p:spTree>
    <p:extLst>
      <p:ext uri="{BB962C8B-B14F-4D97-AF65-F5344CB8AC3E}">
        <p14:creationId xmlns:p14="http://schemas.microsoft.com/office/powerpoint/2010/main" val="73815290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emplate>
  <TotalTime>3539</TotalTime>
  <Words>2120</Words>
  <Application>Microsoft Macintosh PowerPoint</Application>
  <PresentationFormat>On-screen Show (4:3)</PresentationFormat>
  <Paragraphs>217</Paragraphs>
  <Slides>29</Slides>
  <Notes>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Foundry</vt:lpstr>
      <vt:lpstr>Student Intervention Strategies</vt:lpstr>
      <vt:lpstr>Disclaimer</vt:lpstr>
      <vt:lpstr>African-American Experiences</vt:lpstr>
      <vt:lpstr>Feedback or Discussion</vt:lpstr>
      <vt:lpstr>Who Am I?</vt:lpstr>
      <vt:lpstr>Discourse (D/d)</vt:lpstr>
      <vt:lpstr>Discourse (D/d)</vt:lpstr>
      <vt:lpstr>Discourse (D/d)</vt:lpstr>
      <vt:lpstr>School vs. Home Language</vt:lpstr>
      <vt:lpstr>School vs. Home Language</vt:lpstr>
      <vt:lpstr>School vs. Home Language</vt:lpstr>
      <vt:lpstr>School vs. Home Language</vt:lpstr>
      <vt:lpstr>Academic Language “Go Hard”</vt:lpstr>
      <vt:lpstr>Academic Language “Carpe Diem"</vt:lpstr>
      <vt:lpstr>The Case for Building Academic Language</vt:lpstr>
      <vt:lpstr>Strategies to Increase Academic Discourse</vt:lpstr>
      <vt:lpstr>Strategies to Increase Academic Discourse</vt:lpstr>
      <vt:lpstr>Competence and Socialization</vt:lpstr>
      <vt:lpstr>Competence and Socialization</vt:lpstr>
      <vt:lpstr>Competence and Socialization</vt:lpstr>
      <vt:lpstr>Competence and Socialization</vt:lpstr>
      <vt:lpstr>Competence and Socialization</vt:lpstr>
      <vt:lpstr>Competence and Socialization</vt:lpstr>
      <vt:lpstr>Competence and Socialization</vt:lpstr>
      <vt:lpstr>Competence and Socialization</vt:lpstr>
      <vt:lpstr>Strategies to Help Improve Socialization</vt:lpstr>
      <vt:lpstr>Strategies to Help Improve Socialization</vt:lpstr>
      <vt:lpstr>Strategies to Build Interpretive Competence</vt:lpstr>
      <vt:lpstr>Questions to Ponder</vt:lpstr>
    </vt:vector>
  </TitlesOfParts>
  <Company>Grosse Pointe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dc:title>
  <dc:creator>Aaron Johnson</dc:creator>
  <cp:lastModifiedBy>Carrie Wozniak</cp:lastModifiedBy>
  <cp:revision>631</cp:revision>
  <dcterms:created xsi:type="dcterms:W3CDTF">2012-09-05T16:47:36Z</dcterms:created>
  <dcterms:modified xsi:type="dcterms:W3CDTF">2013-08-07T20:46:31Z</dcterms:modified>
</cp:coreProperties>
</file>