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6" r:id="rId1"/>
  </p:sldMasterIdLst>
  <p:notesMasterIdLst>
    <p:notesMasterId r:id="rId20"/>
  </p:notesMasterIdLst>
  <p:sldIdLst>
    <p:sldId id="276" r:id="rId2"/>
    <p:sldId id="257" r:id="rId3"/>
    <p:sldId id="288" r:id="rId4"/>
    <p:sldId id="264" r:id="rId5"/>
    <p:sldId id="273" r:id="rId6"/>
    <p:sldId id="263" r:id="rId7"/>
    <p:sldId id="274" r:id="rId8"/>
    <p:sldId id="289" r:id="rId9"/>
    <p:sldId id="281" r:id="rId10"/>
    <p:sldId id="265" r:id="rId11"/>
    <p:sldId id="278" r:id="rId12"/>
    <p:sldId id="270" r:id="rId13"/>
    <p:sldId id="282" r:id="rId14"/>
    <p:sldId id="290" r:id="rId15"/>
    <p:sldId id="291" r:id="rId16"/>
    <p:sldId id="285" r:id="rId17"/>
    <p:sldId id="287" r:id="rId18"/>
    <p:sldId id="28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399"/>
    <a:srgbClr val="5A5A5A"/>
    <a:srgbClr val="1B9BB5"/>
    <a:srgbClr val="0099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2" d="100"/>
          <a:sy n="62" d="100"/>
        </p:scale>
        <p:origin x="-171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DC460-9E10-42CD-B024-5CD602B5916B}" type="datetimeFigureOut">
              <a:rPr lang="en-US" smtClean="0"/>
              <a:t>8/5/13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1DCE1-5F93-4EF0-B1A2-BCC7B4EA9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81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Rachel Turn and Talk – name 1 idea that resonated with you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2296" indent="-27780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1225" indent="-22224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5714" indent="-22224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00204" indent="-22224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44694" indent="-222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89184" indent="-222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33674" indent="-222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78164" indent="-222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ED491-8B32-4A1F-B77F-52A3CFB2B181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31C7FCDC-67C3-4EA8-AFDF-A75CC55034C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7437-6439-4E8A-8EAB-57E6CD19BB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8C61-438B-42D1-B736-915C31F1BB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B414C-0ADB-48EC-81CB-1B55BD5632F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804D37-7C78-4AA3-BC55-1C52671A899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26568-F169-4A11-9D79-34EC1078655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1ED6-81B6-4DED-B104-FA7C037C147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3EC6E-6054-4E44-A18B-701D2D7552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70C1B3-0DA4-4706-B899-41C59113547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F79012-B344-4F5B-BEC5-F92440B373E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4EB-3941-4B32-B6D3-1E6381DF6C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2A8F261-E155-460E-B8B7-E4D8E58A539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7" r:id="rId1"/>
    <p:sldLayoutId id="2147484458" r:id="rId2"/>
    <p:sldLayoutId id="2147484459" r:id="rId3"/>
    <p:sldLayoutId id="2147484460" r:id="rId4"/>
    <p:sldLayoutId id="2147484461" r:id="rId5"/>
    <p:sldLayoutId id="2147484462" r:id="rId6"/>
    <p:sldLayoutId id="2147484463" r:id="rId7"/>
    <p:sldLayoutId id="2147484464" r:id="rId8"/>
    <p:sldLayoutId id="2147484465" r:id="rId9"/>
    <p:sldLayoutId id="2147484466" r:id="rId10"/>
    <p:sldLayoutId id="2147484467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e.org/tools/freebies" TargetMode="External"/><Relationship Id="rId3" Type="http://schemas.openxmlformats.org/officeDocument/2006/relationships/hyperlink" Target="https://www.edmodo.com/home%23/join/bc7e0c055377be460504d4a736833cb2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e.org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ookr@wbsdweb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e.org/videos/video/project_based_learning_explained" TargetMode="Externa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owtovideos.hightechhigh.org/video/265/What+Project+Based+Learning+Isn" TargetMode="External"/><Relationship Id="rId4" Type="http://schemas.openxmlformats.org/officeDocument/2006/relationships/hyperlink" Target="http://www.newtechnetwork.org/video/project-based-learning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3733800"/>
            <a:ext cx="61722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i="1" dirty="0" smtClean="0">
                <a:latin typeface="Arial" pitchFamily="34" charset="0"/>
                <a:cs typeface="Arial" pitchFamily="34" charset="0"/>
              </a:rPr>
              <a:t>Implementing Project Based Learning</a:t>
            </a:r>
            <a:r>
              <a:rPr lang="en-US" sz="49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900" i="1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Rachel Cook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96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858000" cy="1401762"/>
          </a:xfrm>
          <a:ln w="7620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Now what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? 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Developing an Idea and Driving Question(s)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1800"/>
            <a:ext cx="7581900" cy="4772152"/>
          </a:xfrm>
        </p:spPr>
        <p:txBody>
          <a:bodyPr>
            <a:normAutofit/>
          </a:bodyPr>
          <a:lstStyle/>
          <a:p>
            <a:pPr algn="ctr">
              <a:buFont typeface="Wingdings" charset="2"/>
              <a:buNone/>
            </a:pP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Begin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with the end in mind…sound familiar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  <a:p>
            <a:pPr marL="0" indent="0" fontAlgn="ctr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charset="2"/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76200"/>
            <a:ext cx="1295400" cy="1625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625811"/>
            <a:ext cx="6781800" cy="4071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0" y="304800"/>
            <a:ext cx="2209800" cy="5257800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000" dirty="0" smtClean="0"/>
              <a:t> </a:t>
            </a:r>
            <a:r>
              <a:rPr lang="en-US" sz="2000" b="1" i="1" dirty="0" smtClean="0">
                <a:solidFill>
                  <a:srgbClr val="178399"/>
                </a:solidFill>
                <a:latin typeface="Arial" pitchFamily="34" charset="0"/>
                <a:cs typeface="Arial" pitchFamily="34" charset="0"/>
              </a:rPr>
              <a:t>“A project without a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Driving Question </a:t>
            </a:r>
            <a:r>
              <a:rPr lang="en-US" sz="2000" b="1" i="1" dirty="0" smtClean="0">
                <a:solidFill>
                  <a:srgbClr val="178399"/>
                </a:solidFill>
                <a:latin typeface="Arial" pitchFamily="34" charset="0"/>
                <a:cs typeface="Arial" pitchFamily="34" charset="0"/>
              </a:rPr>
              <a:t>is like an essay without a thesis. Without one, a reader might be able to pick out the main point a writer is trying to make, but with a thesis the main point is unmistakable.” BIE</a:t>
            </a:r>
            <a:endParaRPr lang="en-US" sz="2000" i="1" dirty="0">
              <a:solidFill>
                <a:srgbClr val="178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74320"/>
            <a:ext cx="5715000" cy="6327648"/>
          </a:xfrm>
          <a:ln w="7620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pPr algn="ctr">
              <a:buFont typeface="Wingdings" charset="2"/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Generate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Driving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Question (s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Characteristics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of a Driving Question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Provocative or challenging to students, because it is relevant, important, urgent or otherwise interesting.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Open-ended and/or complex; there is no single “right answer,” or at least no simple “yes” or “no” answer. It requires in-depth inquiry and higher-level thinking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Requires action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3000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Linked to the core of what you want students to learn; to answer it well, students would need to gain the knowledge and skills you have targeted as goals for the project.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6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9762"/>
          </a:xfrm>
          <a:ln w="7620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Examples of DQs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467600" cy="5178552"/>
          </a:xfrm>
          <a:ln w="7620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do people revolt?</a:t>
            </a:r>
          </a:p>
          <a:p>
            <a:r>
              <a:rPr lang="en-US" dirty="0" smtClean="0"/>
              <a:t>How do humans compete in an ecosystem?</a:t>
            </a:r>
          </a:p>
          <a:p>
            <a:r>
              <a:rPr lang="en-US" dirty="0" smtClean="0"/>
              <a:t>Will global warming affect our community?</a:t>
            </a:r>
          </a:p>
          <a:p>
            <a:r>
              <a:rPr lang="en-US" dirty="0" smtClean="0"/>
              <a:t>What does an in-depth study of a pond tell us about an ocean?</a:t>
            </a:r>
          </a:p>
          <a:p>
            <a:r>
              <a:rPr lang="en-US" dirty="0"/>
              <a:t>How can we educate students so that the amount of trash decreases and recycling is increased at our school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individuals make a difference in the world?</a:t>
            </a:r>
          </a:p>
          <a:p>
            <a:r>
              <a:rPr lang="en-US" dirty="0" smtClean="0"/>
              <a:t>Is conquering the impossible possible?</a:t>
            </a:r>
          </a:p>
          <a:p>
            <a:r>
              <a:rPr lang="en-US" dirty="0" smtClean="0"/>
              <a:t>How are people and plants connected?</a:t>
            </a:r>
          </a:p>
          <a:p>
            <a:r>
              <a:rPr lang="en-US" dirty="0" smtClean="0"/>
              <a:t>Just because we can, should we?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3657600" cy="6583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Good		</a:t>
            </a:r>
            <a:endParaRPr lang="en-US" sz="32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419600" y="304800"/>
            <a:ext cx="3657600" cy="6583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Better</a:t>
            </a:r>
            <a:endParaRPr lang="en-US" sz="320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3657600" cy="5105400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have robotics and automation changed our society in the past century?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global warming?</a:t>
            </a:r>
          </a:p>
          <a:p>
            <a:endParaRPr lang="en-US" dirty="0"/>
          </a:p>
          <a:p>
            <a:r>
              <a:rPr lang="en-US" dirty="0" smtClean="0"/>
              <a:t>How are living things in an eco-system connected?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/>
          </p:nvPr>
        </p:nvSpPr>
        <p:spPr>
          <a:xfrm>
            <a:off x="4371974" y="1143000"/>
            <a:ext cx="3781425" cy="5105400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/>
              <a:t>How have robotics and automation changed </a:t>
            </a:r>
            <a:r>
              <a:rPr lang="en-US" dirty="0" smtClean="0"/>
              <a:t>our town and its businesses in the next century?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Should we be worried about global warming?</a:t>
            </a:r>
          </a:p>
          <a:p>
            <a:endParaRPr lang="en-US" dirty="0" smtClean="0"/>
          </a:p>
          <a:p>
            <a:r>
              <a:rPr lang="en-US" dirty="0"/>
              <a:t>What does an in-depth study of a small pond tell us about oceans?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79638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685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Spanish PBL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001000" cy="3962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900" b="1" dirty="0" smtClean="0"/>
              <a:t>Un </a:t>
            </a:r>
            <a:r>
              <a:rPr lang="en-US" sz="1900" b="1" dirty="0" err="1" smtClean="0"/>
              <a:t>Resaurante</a:t>
            </a:r>
            <a:r>
              <a:rPr lang="en-US" sz="1900" b="1" dirty="0" smtClean="0"/>
              <a:t> Nuevo (Food Unit)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900" b="1" dirty="0" smtClean="0"/>
              <a:t>Driving Questions: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How might you create a menu that incorporates healthy food choices from American cuisine and either Mexican or Spanish cuisine?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How might you give a presentation that resembles the grand opening of a restaurant that you would be opening in Spain or Mexico?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In what ways might you play roles in the presentation and create products that accompany those roles (i.e. newspaper reporter and news article, dietician and diet plan)?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In what ways might art play a role in a restaurant and how might you incorporate an artist we have studied into your restaurant?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900" b="1" dirty="0" smtClean="0"/>
              <a:t>Products: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     </a:t>
            </a:r>
            <a:r>
              <a:rPr lang="en-US" sz="1800" dirty="0" smtClean="0"/>
              <a:t>Required: Restaurant Presentation, Restaurant Menu (Spanish), News Article 	(Spanish), Flier to Advertise (Spanish)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800" dirty="0" smtClean="0"/>
              <a:t>     Choice: Location, Presentation Roles, Artwork </a:t>
            </a:r>
            <a:r>
              <a:rPr lang="en-US" sz="1800" dirty="0"/>
              <a:t>(English</a:t>
            </a:r>
            <a:r>
              <a:rPr lang="en-US" sz="1800" dirty="0" smtClean="0"/>
              <a:t>) – choice of artists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4911725"/>
            <a:ext cx="2262188" cy="16970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04800" y="5257800"/>
            <a:ext cx="3200400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Students Expressed: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More confidence in Spanish, better way to learn, felt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more real-world ready, more fun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5257800"/>
            <a:ext cx="2743200" cy="14773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Teacher Perspective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Relationship building, increased student engagement, JUST TRY IT!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648200"/>
            <a:ext cx="6096000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Use planning sheets, sign contract, provide rubric</a:t>
            </a:r>
          </a:p>
        </p:txBody>
      </p:sp>
    </p:spTree>
    <p:extLst>
      <p:ext uri="{BB962C8B-B14F-4D97-AF65-F5344CB8AC3E}">
        <p14:creationId xmlns:p14="http://schemas.microsoft.com/office/powerpoint/2010/main" val="2604098747"/>
      </p:ext>
    </p:extLst>
  </p:cSld>
  <p:clrMapOvr>
    <a:masterClrMapping/>
  </p:clrMapOvr>
  <p:transition xmlns:p14="http://schemas.microsoft.com/office/powerpoint/2010/main" spd="slow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563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cap="none" smtClean="0">
                <a:latin typeface="Arial" charset="0"/>
                <a:cs typeface="Arial" charset="0"/>
              </a:rPr>
              <a:t>MS SPANISH PBL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381000" y="838200"/>
            <a:ext cx="7467600" cy="48736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>
              <a:defRPr sz="2400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376238">
              <a:defRPr sz="2100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411163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595313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777875">
              <a:defRPr sz="1600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777875" fontAlgn="base"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777875" fontAlgn="base"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777875" fontAlgn="base"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777875" fontAlgn="base"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dirty="0" smtClean="0"/>
              <a:t>Un </a:t>
            </a:r>
            <a:r>
              <a:rPr lang="en-US" b="1" dirty="0" err="1" smtClean="0"/>
              <a:t>Informe</a:t>
            </a:r>
            <a:r>
              <a:rPr lang="en-US" b="1" dirty="0" smtClean="0"/>
              <a:t> del </a:t>
            </a:r>
            <a:r>
              <a:rPr lang="en-US" b="1" dirty="0" err="1" smtClean="0"/>
              <a:t>Tiempo</a:t>
            </a:r>
            <a:r>
              <a:rPr lang="en-US" b="1" dirty="0" smtClean="0"/>
              <a:t> (Weather Report)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First four-five weeks of class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US" b="1" dirty="0" smtClean="0"/>
              <a:t>Driving Questions: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dirty="0" smtClean="0"/>
              <a:t>	</a:t>
            </a:r>
            <a:r>
              <a:rPr lang="en-US" sz="1800" b="1" dirty="0" smtClean="0"/>
              <a:t>How might you use numbers, calendar, time, colors, clothing, and weather vocabulary to give a weather report for a Spanish-speaking city?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sz="1800" b="1" dirty="0" smtClean="0"/>
              <a:t>	How might you include cultural information about a festival or special holiday that occurs in that city as part of your weather report?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US" b="1" dirty="0" smtClean="0"/>
              <a:t>Required Products: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dirty="0" smtClean="0"/>
              <a:t>	Presentation in class or via video</a:t>
            </a:r>
          </a:p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US" b="1" dirty="0" smtClean="0"/>
              <a:t>	Props/Visuals (weather chart, map, etc.)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b="1" dirty="0" smtClean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3200" y="1371600"/>
            <a:ext cx="2362200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Empowers students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3735388"/>
            <a:ext cx="2933700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Encourages collaboration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5505450"/>
            <a:ext cx="5715000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Biggest Challenge: Authentic Audience</a:t>
            </a:r>
          </a:p>
        </p:txBody>
      </p:sp>
      <p:pic>
        <p:nvPicPr>
          <p:cNvPr id="36871" name="Picture 5" descr="C:\Users\Rachel\AppData\Local\Microsoft\Windows\Temporary Internet Files\Content.IE5\2TPIPWSM\MC9004454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473325"/>
            <a:ext cx="11811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6" descr="C:\Users\Rachel\AppData\Local\Microsoft\Windows\Temporary Internet Files\Content.IE5\3QUQ19S6\MC9004462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87950"/>
            <a:ext cx="12192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7" descr="C:\Users\Rachel\AppData\Local\Microsoft\Windows\Temporary Internet Files\Content.IE5\3QUQ19S6\MC90037101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260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  <a:ln w="7620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Resources and Tools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5184" y="961768"/>
            <a:ext cx="7467600" cy="1828800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Web Resources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Buck Institute for Education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www.bie.org/tools/freebies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200" dirty="0"/>
              <a:t>	</a:t>
            </a:r>
            <a:endParaRPr lang="en-US" sz="2200" dirty="0" smtClean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95184" y="2819400"/>
            <a:ext cx="7467600" cy="2209800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en-US" dirty="0" smtClean="0"/>
              <a:t>Future Collaboration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 err="1" smtClean="0"/>
              <a:t>Edmodo</a:t>
            </a:r>
            <a:r>
              <a:rPr lang="en-US" dirty="0" smtClean="0"/>
              <a:t>: Galileo Learning Summit PBL </a:t>
            </a:r>
            <a:r>
              <a:rPr lang="en-US" sz="2200" dirty="0" smtClean="0">
                <a:hlinkClick r:id="rId3"/>
              </a:rPr>
              <a:t>https://www.edmodo.com/home#/join/bc7e0c055377be460504d4a736833cb2</a:t>
            </a:r>
            <a:endParaRPr lang="en-US" sz="22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200" dirty="0" smtClean="0"/>
              <a:t>	Group Code: j3fs4r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95184" y="5105400"/>
            <a:ext cx="7467600" cy="1524000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 smtClean="0"/>
              <a:t>Twitter: #</a:t>
            </a:r>
            <a:r>
              <a:rPr lang="en-US" dirty="0" err="1" smtClean="0"/>
              <a:t>GalileoPBL</a:t>
            </a:r>
            <a:r>
              <a:rPr lang="en-US" dirty="0" smtClean="0"/>
              <a:t> – </a:t>
            </a:r>
            <a:r>
              <a:rPr lang="en-US" sz="2200" dirty="0" smtClean="0"/>
              <a:t>use to communicate with each 				other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200" dirty="0" smtClean="0"/>
              <a:t>	    </a:t>
            </a:r>
            <a:r>
              <a:rPr lang="en-US" sz="2600" dirty="0" smtClean="0"/>
              <a:t>#</a:t>
            </a:r>
            <a:r>
              <a:rPr lang="en-US" sz="2600" dirty="0" err="1" smtClean="0"/>
              <a:t>PBLChat</a:t>
            </a:r>
            <a:r>
              <a:rPr lang="en-US" sz="2600" dirty="0" smtClean="0"/>
              <a:t> </a:t>
            </a:r>
            <a:r>
              <a:rPr lang="en-US" sz="2200" dirty="0" smtClean="0"/>
              <a:t>– great resource</a:t>
            </a:r>
          </a:p>
        </p:txBody>
      </p:sp>
    </p:spTree>
    <p:extLst>
      <p:ext uri="{BB962C8B-B14F-4D97-AF65-F5344CB8AC3E}">
        <p14:creationId xmlns:p14="http://schemas.microsoft.com/office/powerpoint/2010/main" val="262797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239000" cy="1143000"/>
          </a:xfrm>
        </p:spPr>
        <p:txBody>
          <a:bodyPr/>
          <a:lstStyle/>
          <a:p>
            <a:r>
              <a:rPr lang="en-US" sz="5400" dirty="0" smtClean="0"/>
              <a:t>Getting Started Today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467600" cy="4419600"/>
          </a:xfrm>
        </p:spPr>
        <p:txBody>
          <a:bodyPr/>
          <a:lstStyle/>
          <a:p>
            <a:r>
              <a:rPr lang="en-US" dirty="0" smtClean="0"/>
              <a:t>Job-Alike Groups</a:t>
            </a:r>
          </a:p>
          <a:p>
            <a:r>
              <a:rPr lang="en-US" dirty="0" smtClean="0"/>
              <a:t>Establish content </a:t>
            </a:r>
          </a:p>
          <a:p>
            <a:pPr lvl="1"/>
            <a:r>
              <a:rPr lang="en-US" dirty="0" smtClean="0"/>
              <a:t>Consider projects you already do or a unit you really want to revamp</a:t>
            </a:r>
          </a:p>
          <a:p>
            <a:pPr lvl="1"/>
            <a:r>
              <a:rPr lang="en-US" dirty="0" smtClean="0"/>
              <a:t>Not sure? Visit </a:t>
            </a:r>
            <a:r>
              <a:rPr lang="en-US" dirty="0" smtClean="0">
                <a:hlinkClick r:id="rId2"/>
              </a:rPr>
              <a:t>www.bie.org</a:t>
            </a:r>
            <a:r>
              <a:rPr lang="en-US" dirty="0" smtClean="0"/>
              <a:t> and use the library of PBL projects they already have available for ideas.  </a:t>
            </a:r>
          </a:p>
          <a:p>
            <a:r>
              <a:rPr lang="en-US" dirty="0" smtClean="0"/>
              <a:t>Work on creating possible driving questions and assessments</a:t>
            </a:r>
          </a:p>
          <a:p>
            <a:r>
              <a:rPr lang="en-US" dirty="0" smtClean="0"/>
              <a:t>Begin to map out the unit</a:t>
            </a:r>
          </a:p>
          <a:p>
            <a:r>
              <a:rPr lang="en-US" dirty="0" smtClean="0"/>
              <a:t>Explore the rubrics, contracts, and other tools at </a:t>
            </a:r>
            <a:r>
              <a:rPr lang="en-US" dirty="0" smtClean="0">
                <a:hlinkClick r:id="rId2"/>
              </a:rPr>
              <a:t>www.bie.org</a:t>
            </a:r>
            <a:r>
              <a:rPr lang="en-US" dirty="0" smtClean="0"/>
              <a:t> for ideas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421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Contact Information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638800"/>
          </a:xfrm>
          <a:ln w="7620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365760" lvl="1" indent="0">
              <a:buNone/>
            </a:pPr>
            <a:endParaRPr lang="en-US" sz="2000" dirty="0"/>
          </a:p>
          <a:p>
            <a:pPr marL="36576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3200" dirty="0" smtClean="0"/>
              <a:t>Rachel Cook</a:t>
            </a:r>
          </a:p>
          <a:p>
            <a:pPr marL="0" indent="0">
              <a:buNone/>
            </a:pPr>
            <a:r>
              <a:rPr lang="en-US" sz="3200" dirty="0" smtClean="0"/>
              <a:t>   Brownstown Middle School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Woodhaven-Brownstown School   	District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3200" dirty="0" smtClean="0">
                <a:hlinkClick r:id="rId2"/>
              </a:rPr>
              <a:t>cookr@wbsdweb.com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 smtClean="0"/>
              <a:t>   Twitter: @</a:t>
            </a:r>
            <a:r>
              <a:rPr lang="en-US" sz="3200" dirty="0" err="1" smtClean="0"/>
              <a:t>rachacook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467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467600" cy="609600"/>
          </a:xfrm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5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Session Agenda</a:t>
            </a:r>
            <a:endParaRPr lang="en-US" sz="35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7467600" cy="5791200"/>
          </a:xfrm>
          <a:ln w="762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The Why and What of PBL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700" b="1" dirty="0" smtClean="0">
              <a:latin typeface="Arial" pitchFamily="34" charset="0"/>
              <a:cs typeface="Arial" pitchFamily="34" charset="0"/>
            </a:endParaRPr>
          </a:p>
          <a:p>
            <a:pPr marL="635000" lvl="1" indent="-285750">
              <a:lnSpc>
                <a:spcPct val="120000"/>
              </a:lnSpc>
              <a:spcBef>
                <a:spcPts val="0"/>
              </a:spcBef>
            </a:pP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The Whys of PBL</a:t>
            </a:r>
          </a:p>
          <a:p>
            <a:pPr marL="635000" lvl="1" indent="-285750">
              <a:spcBef>
                <a:spcPts val="0"/>
              </a:spcBef>
            </a:pP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The What of PBL - Video</a:t>
            </a:r>
          </a:p>
          <a:p>
            <a:pPr marL="349250" lvl="1" indent="0">
              <a:spcBef>
                <a:spcPts val="0"/>
              </a:spcBef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How of PBL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Essential Elements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PBL</a:t>
            </a:r>
          </a:p>
          <a:p>
            <a:pPr lvl="1">
              <a:lnSpc>
                <a:spcPct val="90000"/>
              </a:lnSpc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How of PBL - Video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Project Vs. Project Based Learning </a:t>
            </a:r>
          </a:p>
          <a:p>
            <a:pPr lvl="1">
              <a:lnSpc>
                <a:spcPct val="90000"/>
              </a:lnSpc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Project Planning</a:t>
            </a:r>
          </a:p>
          <a:p>
            <a:pPr lvl="1">
              <a:lnSpc>
                <a:spcPct val="90000"/>
              </a:lnSpc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PBL in Action</a:t>
            </a:r>
          </a:p>
          <a:p>
            <a:pPr marL="349250" lvl="1" indent="0">
              <a:spcBef>
                <a:spcPts val="0"/>
              </a:spcBef>
              <a:buNone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Getting Started</a:t>
            </a:r>
          </a:p>
          <a:p>
            <a:pPr marL="0" indent="0">
              <a:spcBef>
                <a:spcPts val="0"/>
              </a:spcBef>
              <a:buNone/>
            </a:pPr>
            <a:endParaRPr lang="en-US" sz="2900" b="1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Resources and Tools</a:t>
            </a:r>
          </a:p>
          <a:p>
            <a:pPr lvl="1">
              <a:lnSpc>
                <a:spcPct val="90000"/>
              </a:lnSpc>
            </a:pP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Collaboration – Today and Throughout the Year</a:t>
            </a:r>
          </a:p>
          <a:p>
            <a:pPr marL="349250" lvl="1" indent="0">
              <a:spcBef>
                <a:spcPts val="0"/>
              </a:spcBef>
              <a:buNone/>
            </a:pP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          </a:t>
            </a:r>
          </a:p>
          <a:p>
            <a:pPr marL="0" indent="-4763">
              <a:spcBef>
                <a:spcPts val="0"/>
              </a:spcBef>
              <a:buNone/>
            </a:pPr>
            <a:r>
              <a:rPr lang="en-US" sz="3700" b="1" dirty="0" smtClean="0">
                <a:latin typeface="Arial" pitchFamily="34" charset="0"/>
                <a:cs typeface="Arial" pitchFamily="34" charset="0"/>
              </a:rPr>
              <a:t>Q and A      </a:t>
            </a:r>
            <a:endParaRPr lang="en-US" sz="3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330201" y="189813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←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239000" cy="1143000"/>
          </a:xfrm>
        </p:spPr>
        <p:txBody>
          <a:bodyPr/>
          <a:lstStyle/>
          <a:p>
            <a:r>
              <a:rPr lang="en-US" sz="4000" dirty="0" smtClean="0"/>
              <a:t>Getting the Most Out of Today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467600" cy="4419600"/>
          </a:xfrm>
        </p:spPr>
        <p:txBody>
          <a:bodyPr/>
          <a:lstStyle/>
          <a:p>
            <a:r>
              <a:rPr lang="en-US" dirty="0" smtClean="0"/>
              <a:t>Who attended the BIE session during the second breakout? </a:t>
            </a:r>
          </a:p>
          <a:p>
            <a:r>
              <a:rPr lang="en-US" dirty="0" smtClean="0"/>
              <a:t>Who has heard me speak about PBL before?</a:t>
            </a:r>
          </a:p>
          <a:p>
            <a:r>
              <a:rPr lang="en-US" dirty="0" smtClean="0"/>
              <a:t>Who is unsure of what PBL </a:t>
            </a:r>
            <a:r>
              <a:rPr lang="en-US" i="1" dirty="0" smtClean="0"/>
              <a:t>really </a:t>
            </a:r>
            <a:r>
              <a:rPr lang="en-US" dirty="0" smtClean="0"/>
              <a:t>is?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5915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467600" cy="639762"/>
          </a:xfrm>
          <a:noFill/>
          <a:ln w="4445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Why PBL?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467600" cy="5257800"/>
          </a:xfrm>
          <a:noFill/>
          <a:ln w="76200">
            <a:solidFill>
              <a:schemeClr val="accent1"/>
            </a:solidFill>
          </a:ln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PBL Helps Students Develop Skills for Living in a Knowledge-Based, Highly Technological Society</a:t>
            </a:r>
          </a:p>
          <a:p>
            <a:pPr>
              <a:lnSpc>
                <a:spcPct val="90000"/>
              </a:lnSpc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20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Solving highly complex problems requires that students have both fundamental skills and 21st century skills: 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personal and social responsibility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planning, critical thinking, reasoning, and creativity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strong communication skills, both for interpersonal and presentation needs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cross-cultural understanding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visualizing and decision making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knowing how and when to use technology and choosing the most appropriate tool for the task</a:t>
            </a:r>
          </a:p>
          <a:p>
            <a:pPr marL="344487" lvl="1" indent="0">
              <a:buNone/>
            </a:pPr>
            <a:endParaRPr lang="en-US" sz="2000" i="1" dirty="0" smtClean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4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http://www.edutopia.org/project-based-learning-guide-importance</a:t>
            </a:r>
            <a:endParaRPr lang="en-US" sz="14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543800" cy="563562"/>
          </a:xfrm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The Why Cont’d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181600"/>
          </a:xfrm>
          <a:ln w="762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PBL and Technology Use Bring a New Relevance to the Learning at Hand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PBL Lends Itself to Authentic Assessment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PBL Promotes Lifelong Learning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PBL Accommodates Students with Varying Learning Styles and Differences</a:t>
            </a:r>
          </a:p>
          <a:p>
            <a:pPr marL="0" indent="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PBL Increases Opportunities For Relationship Building and Personalized Learning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Research Supports PBL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9738408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What is Project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Based Learning (PBL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)?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2"/>
            <a:ext cx="8229600" cy="4986337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 smtClean="0"/>
              <a:t>Buck Institute for Education (www.bie.org)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5105400"/>
            <a:ext cx="693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http://www.bie.org/videos/video/project_based_learning_explained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732905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010400" y="838200"/>
            <a:ext cx="1828800" cy="4678680"/>
          </a:xfrm>
          <a:noFill/>
          <a:ln cmpd="sng">
            <a:solidFill>
              <a:schemeClr val="accent1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1400" dirty="0" smtClean="0"/>
              <a:t>“A project is meaningful if it fulfills two criteria. First, </a:t>
            </a:r>
            <a:r>
              <a:rPr lang="en-US" sz="1400" dirty="0"/>
              <a:t>students must perceive </a:t>
            </a:r>
            <a:r>
              <a:rPr lang="en-US" sz="1400" dirty="0" smtClean="0"/>
              <a:t>it as </a:t>
            </a:r>
            <a:r>
              <a:rPr lang="en-US" sz="1400" dirty="0"/>
              <a:t>personally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meaningful</a:t>
            </a:r>
            <a:r>
              <a:rPr lang="en-US" sz="1400" dirty="0" smtClean="0"/>
              <a:t>… Second, </a:t>
            </a:r>
            <a:r>
              <a:rPr lang="en-US" sz="1400" dirty="0"/>
              <a:t>a meaningful project fulfills </a:t>
            </a:r>
            <a:r>
              <a:rPr lang="en-US" sz="1400" dirty="0" smtClean="0"/>
              <a:t>an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educational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purpose</a:t>
            </a:r>
            <a:r>
              <a:rPr lang="en-US" sz="1400" dirty="0" smtClean="0"/>
              <a:t>. </a:t>
            </a:r>
            <a:r>
              <a:rPr lang="en-US" sz="1400" dirty="0"/>
              <a:t>Well-designed </a:t>
            </a:r>
            <a:r>
              <a:rPr lang="en-US" sz="1400" dirty="0" smtClean="0"/>
              <a:t>and well-implemented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Project Based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Learning </a:t>
            </a:r>
            <a:r>
              <a:rPr lang="en-US" sz="1400" dirty="0" smtClean="0"/>
              <a:t>(PBL</a:t>
            </a:r>
            <a:r>
              <a:rPr lang="en-US" sz="1400" dirty="0"/>
              <a:t>) is meaningful in both ways</a:t>
            </a:r>
            <a:r>
              <a:rPr lang="en-US" sz="1400" dirty="0" smtClean="0"/>
              <a:t>.” </a:t>
            </a:r>
          </a:p>
          <a:p>
            <a:r>
              <a:rPr lang="en-US" dirty="0" smtClean="0"/>
              <a:t>- BIE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6047456" cy="5181600"/>
          </a:xfrm>
          <a:ln w="76200" cmpd="sng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-32951"/>
            <a:ext cx="6400800" cy="1162050"/>
          </a:xfrm>
        </p:spPr>
        <p:txBody>
          <a:bodyPr/>
          <a:lstStyle/>
          <a:p>
            <a:r>
              <a:rPr lang="en-US" sz="4000" dirty="0" smtClean="0"/>
              <a:t>The Essential Elements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929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6250" y="304800"/>
            <a:ext cx="7467600" cy="8683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Project Oriented Learning Vs. Project-Based 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410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Remember… this is not simply doing a project or culminating activity that demonstrates what students learned from teacher-directed lessons or lectures.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i="1" dirty="0" smtClean="0">
                <a:latin typeface="+mj-lt"/>
                <a:cs typeface="Arial" pitchFamily="34" charset="0"/>
              </a:rPr>
              <a:t>Watch and reflect…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i="1" dirty="0" smtClean="0">
              <a:latin typeface="+mj-lt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i="1" dirty="0">
              <a:solidFill>
                <a:srgbClr val="0070C0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4"/>
              </a:rPr>
              <a:t>Napa New Tech High: Project-Based Learning (Math)</a:t>
            </a:r>
            <a:endParaRPr lang="en-US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i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i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i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i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i="1" dirty="0"/>
          </a:p>
        </p:txBody>
      </p:sp>
      <p:pic>
        <p:nvPicPr>
          <p:cNvPr id="26628" name="Picture 2" descr="http://www.google.com/url?source=imglanding&amp;ct=img&amp;q=http://newtechhigh.org/wp-content/uploads/2012/09/NTHS-Home-Banner.jpg&amp;sa=X&amp;ei=FKxhUYvBEob88gTV3YG4BA&amp;ved=0CAkQ8wc&amp;usg=AFQjCNEY4ICZ1Sg81lIoRqvjlM1JxQYEK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62865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369947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  <a:ln w="7620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Conventional Vs. Project Based Instructional Approach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900521"/>
              </p:ext>
            </p:extLst>
          </p:nvPr>
        </p:nvGraphicFramePr>
        <p:xfrm>
          <a:off x="457200" y="1295400"/>
          <a:ext cx="7467600" cy="53340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733800"/>
                <a:gridCol w="3733800"/>
              </a:tblGrid>
              <a:tr h="376215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–centered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Student-centered</a:t>
                      </a:r>
                      <a:endParaRPr lang="en-US" dirty="0"/>
                    </a:p>
                  </a:txBody>
                  <a:tcPr/>
                </a:tc>
              </a:tr>
              <a:tr h="376215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-directed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Self-directed</a:t>
                      </a:r>
                      <a:endParaRPr lang="en-US" dirty="0"/>
                    </a:p>
                  </a:txBody>
                  <a:tcPr/>
                </a:tc>
              </a:tr>
              <a:tr h="376215">
                <a:tc>
                  <a:txBody>
                    <a:bodyPr/>
                    <a:lstStyle/>
                    <a:p>
                      <a:r>
                        <a:rPr lang="en-US" dirty="0" smtClean="0"/>
                        <a:t>Listen, memorize, repeat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Discover, apply,</a:t>
                      </a:r>
                      <a:r>
                        <a:rPr lang="en-US" baseline="0" dirty="0" smtClean="0"/>
                        <a:t> present</a:t>
                      </a:r>
                      <a:endParaRPr lang="en-US" dirty="0"/>
                    </a:p>
                  </a:txBody>
                  <a:tcPr/>
                </a:tc>
              </a:tr>
              <a:tr h="376215"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Collaboration</a:t>
                      </a:r>
                      <a:endParaRPr lang="en-US" dirty="0"/>
                    </a:p>
                  </a:txBody>
                  <a:tcPr/>
                </a:tc>
              </a:tr>
              <a:tr h="649356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 decision-making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Teacher and student decision making</a:t>
                      </a:r>
                      <a:endParaRPr lang="en-US" dirty="0"/>
                    </a:p>
                  </a:txBody>
                  <a:tcPr/>
                </a:tc>
              </a:tr>
              <a:tr h="649356">
                <a:tc>
                  <a:txBody>
                    <a:bodyPr/>
                    <a:lstStyle/>
                    <a:p>
                      <a:r>
                        <a:rPr lang="en-US" dirty="0" smtClean="0"/>
                        <a:t>Knowledge of facts, terms,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Century Skills</a:t>
                      </a:r>
                      <a:endParaRPr lang="en-US" dirty="0"/>
                    </a:p>
                  </a:txBody>
                  <a:tcPr/>
                </a:tc>
              </a:tr>
              <a:tr h="376215">
                <a:tc>
                  <a:txBody>
                    <a:bodyPr/>
                    <a:lstStyle/>
                    <a:p>
                      <a:r>
                        <a:rPr lang="en-US" dirty="0" smtClean="0"/>
                        <a:t>Direct 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Varied instructional strategies</a:t>
                      </a:r>
                      <a:endParaRPr lang="en-US" dirty="0"/>
                    </a:p>
                  </a:txBody>
                  <a:tcPr/>
                </a:tc>
              </a:tr>
              <a:tr h="649356">
                <a:tc>
                  <a:txBody>
                    <a:bodyPr/>
                    <a:lstStyle/>
                    <a:p>
                      <a:r>
                        <a:rPr lang="en-US" dirty="0" smtClean="0"/>
                        <a:t>Short, isolated</a:t>
                      </a:r>
                      <a:r>
                        <a:rPr lang="en-US" baseline="0" dirty="0" smtClean="0"/>
                        <a:t> lessons with predetermined answers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Long-term investigations</a:t>
                      </a:r>
                      <a:endParaRPr lang="en-US" dirty="0"/>
                    </a:p>
                  </a:txBody>
                  <a:tcPr/>
                </a:tc>
              </a:tr>
              <a:tr h="376215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Standards-based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Standards-based</a:t>
                      </a:r>
                      <a:endParaRPr lang="en-US" dirty="0"/>
                    </a:p>
                  </a:txBody>
                  <a:tcPr/>
                </a:tc>
              </a:tr>
              <a:tr h="376215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r>
                        <a:rPr lang="en-US" baseline="0" dirty="0" smtClean="0"/>
                        <a:t>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 assessments</a:t>
                      </a:r>
                      <a:endParaRPr lang="en-US" dirty="0"/>
                    </a:p>
                  </a:txBody>
                  <a:tcPr/>
                </a:tc>
              </a:tr>
              <a:tr h="376215">
                <a:tc>
                  <a:txBody>
                    <a:bodyPr/>
                    <a:lstStyle/>
                    <a:p>
                      <a:r>
                        <a:rPr lang="en-US" dirty="0" smtClean="0"/>
                        <a:t>School-based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Real-connections</a:t>
                      </a:r>
                      <a:endParaRPr lang="en-US" dirty="0"/>
                    </a:p>
                  </a:txBody>
                  <a:tcPr/>
                </a:tc>
              </a:tr>
              <a:tr h="376215">
                <a:tc>
                  <a:txBody>
                    <a:bodyPr/>
                    <a:lstStyle/>
                    <a:p>
                      <a:r>
                        <a:rPr lang="en-US" dirty="0" smtClean="0"/>
                        <a:t>Quizzes and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Reflections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36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1612</TotalTime>
  <Words>1145</Words>
  <Application>Microsoft Macintosh PowerPoint</Application>
  <PresentationFormat>On-screen Show (4:3)</PresentationFormat>
  <Paragraphs>188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Thermal</vt:lpstr>
      <vt:lpstr>Implementing Project Based Learning  Rachel Cook</vt:lpstr>
      <vt:lpstr>Session Agenda</vt:lpstr>
      <vt:lpstr>Getting the Most Out of Today</vt:lpstr>
      <vt:lpstr>Why PBL?</vt:lpstr>
      <vt:lpstr>The Why Cont’d</vt:lpstr>
      <vt:lpstr>What is Project Based Learning (PBL)?</vt:lpstr>
      <vt:lpstr>The Essential Elements</vt:lpstr>
      <vt:lpstr>Project Oriented Learning Vs. Project-Based Learning </vt:lpstr>
      <vt:lpstr>Conventional Vs. Project Based Instructional Approach</vt:lpstr>
      <vt:lpstr>Now what?  Developing an Idea and Driving Question(s)</vt:lpstr>
      <vt:lpstr>PowerPoint Presentation</vt:lpstr>
      <vt:lpstr>Examples of DQs</vt:lpstr>
      <vt:lpstr>PowerPoint Presentation</vt:lpstr>
      <vt:lpstr>MS Spanish PBL</vt:lpstr>
      <vt:lpstr>MS SPANISH PBL</vt:lpstr>
      <vt:lpstr>Resources and Tools</vt:lpstr>
      <vt:lpstr>Getting Started Today</vt:lpstr>
      <vt:lpstr>Contact Information</vt:lpstr>
    </vt:vector>
  </TitlesOfParts>
  <Company>West Bloomfield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PBL Late Start</dc:title>
  <dc:creator>Teacher</dc:creator>
  <cp:lastModifiedBy>Carrie Wozniak</cp:lastModifiedBy>
  <cp:revision>99</cp:revision>
  <dcterms:created xsi:type="dcterms:W3CDTF">2012-01-24T13:35:43Z</dcterms:created>
  <dcterms:modified xsi:type="dcterms:W3CDTF">2013-08-05T22:23:36Z</dcterms:modified>
</cp:coreProperties>
</file>